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 id="284" r:id="rId29"/>
    <p:sldId id="282" r:id="rId30"/>
    <p:sldId id="285" r:id="rId31"/>
    <p:sldId id="289" r:id="rId32"/>
    <p:sldId id="286" r:id="rId33"/>
    <p:sldId id="290" r:id="rId34"/>
    <p:sldId id="287" r:id="rId35"/>
    <p:sldId id="288" r:id="rId36"/>
    <p:sldId id="291" r:id="rId37"/>
    <p:sldId id="292" r:id="rId38"/>
    <p:sldId id="293" r:id="rId39"/>
    <p:sldId id="294" r:id="rId40"/>
    <p:sldId id="295" r:id="rId41"/>
    <p:sldId id="296" r:id="rId42"/>
    <p:sldId id="297" r:id="rId43"/>
    <p:sldId id="298" r:id="rId44"/>
    <p:sldId id="299" r:id="rId45"/>
    <p:sldId id="300" r:id="rId46"/>
    <p:sldId id="301" r:id="rId47"/>
    <p:sldId id="303" r:id="rId48"/>
    <p:sldId id="302"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94A6A-5433-EB7E-9EC4-A323D08797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CEAAAD1-2A52-7934-95AE-AEE5B49797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CE50E24-B491-DF48-27AD-1162F76763DC}"/>
              </a:ext>
            </a:extLst>
          </p:cNvPr>
          <p:cNvSpPr>
            <a:spLocks noGrp="1"/>
          </p:cNvSpPr>
          <p:nvPr>
            <p:ph type="dt" sz="half" idx="10"/>
          </p:nvPr>
        </p:nvSpPr>
        <p:spPr/>
        <p:txBody>
          <a:bodyPr/>
          <a:lstStyle/>
          <a:p>
            <a:fld id="{62EEA332-8738-46E9-B318-8AD1A1CA2C96}" type="datetimeFigureOut">
              <a:rPr lang="en-US" smtClean="0"/>
              <a:t>9/4/2023</a:t>
            </a:fld>
            <a:endParaRPr lang="en-US"/>
          </a:p>
        </p:txBody>
      </p:sp>
      <p:sp>
        <p:nvSpPr>
          <p:cNvPr id="5" name="Footer Placeholder 4">
            <a:extLst>
              <a:ext uri="{FF2B5EF4-FFF2-40B4-BE49-F238E27FC236}">
                <a16:creationId xmlns:a16="http://schemas.microsoft.com/office/drawing/2014/main" id="{57923843-1396-B166-7E3F-9D4457F649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F75872-693E-4F3C-ED2F-36402402D097}"/>
              </a:ext>
            </a:extLst>
          </p:cNvPr>
          <p:cNvSpPr>
            <a:spLocks noGrp="1"/>
          </p:cNvSpPr>
          <p:nvPr>
            <p:ph type="sldNum" sz="quarter" idx="12"/>
          </p:nvPr>
        </p:nvSpPr>
        <p:spPr/>
        <p:txBody>
          <a:bodyPr/>
          <a:lstStyle/>
          <a:p>
            <a:fld id="{0F19C618-AADC-4A85-B8D1-2B4F1044C043}" type="slidenum">
              <a:rPr lang="en-US" smtClean="0"/>
              <a:t>‹#›</a:t>
            </a:fld>
            <a:endParaRPr lang="en-US"/>
          </a:p>
        </p:txBody>
      </p:sp>
    </p:spTree>
    <p:extLst>
      <p:ext uri="{BB962C8B-B14F-4D97-AF65-F5344CB8AC3E}">
        <p14:creationId xmlns:p14="http://schemas.microsoft.com/office/powerpoint/2010/main" val="3543826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4D775-860E-0417-4DD9-13205E5B02C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A73AC3-2230-7AF0-11EC-5D4B4E14EE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CB2169-6336-B979-BB12-AF774A548596}"/>
              </a:ext>
            </a:extLst>
          </p:cNvPr>
          <p:cNvSpPr>
            <a:spLocks noGrp="1"/>
          </p:cNvSpPr>
          <p:nvPr>
            <p:ph type="dt" sz="half" idx="10"/>
          </p:nvPr>
        </p:nvSpPr>
        <p:spPr/>
        <p:txBody>
          <a:bodyPr/>
          <a:lstStyle/>
          <a:p>
            <a:fld id="{62EEA332-8738-46E9-B318-8AD1A1CA2C96}" type="datetimeFigureOut">
              <a:rPr lang="en-US" smtClean="0"/>
              <a:t>9/4/2023</a:t>
            </a:fld>
            <a:endParaRPr lang="en-US"/>
          </a:p>
        </p:txBody>
      </p:sp>
      <p:sp>
        <p:nvSpPr>
          <p:cNvPr id="5" name="Footer Placeholder 4">
            <a:extLst>
              <a:ext uri="{FF2B5EF4-FFF2-40B4-BE49-F238E27FC236}">
                <a16:creationId xmlns:a16="http://schemas.microsoft.com/office/drawing/2014/main" id="{C443557A-8D02-31BC-8E18-3AC63C3FC9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FA5336-D3F4-432F-5640-8BB18F72A13C}"/>
              </a:ext>
            </a:extLst>
          </p:cNvPr>
          <p:cNvSpPr>
            <a:spLocks noGrp="1"/>
          </p:cNvSpPr>
          <p:nvPr>
            <p:ph type="sldNum" sz="quarter" idx="12"/>
          </p:nvPr>
        </p:nvSpPr>
        <p:spPr/>
        <p:txBody>
          <a:bodyPr/>
          <a:lstStyle/>
          <a:p>
            <a:fld id="{0F19C618-AADC-4A85-B8D1-2B4F1044C043}" type="slidenum">
              <a:rPr lang="en-US" smtClean="0"/>
              <a:t>‹#›</a:t>
            </a:fld>
            <a:endParaRPr lang="en-US"/>
          </a:p>
        </p:txBody>
      </p:sp>
    </p:spTree>
    <p:extLst>
      <p:ext uri="{BB962C8B-B14F-4D97-AF65-F5344CB8AC3E}">
        <p14:creationId xmlns:p14="http://schemas.microsoft.com/office/powerpoint/2010/main" val="2321336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0CC838B-9725-44D7-AF80-5153E3E2661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F0723B0-FA59-CCE2-2A92-C5C4A208C53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7B6541-FDF2-165E-3EDC-0493971C4C33}"/>
              </a:ext>
            </a:extLst>
          </p:cNvPr>
          <p:cNvSpPr>
            <a:spLocks noGrp="1"/>
          </p:cNvSpPr>
          <p:nvPr>
            <p:ph type="dt" sz="half" idx="10"/>
          </p:nvPr>
        </p:nvSpPr>
        <p:spPr/>
        <p:txBody>
          <a:bodyPr/>
          <a:lstStyle/>
          <a:p>
            <a:fld id="{62EEA332-8738-46E9-B318-8AD1A1CA2C96}" type="datetimeFigureOut">
              <a:rPr lang="en-US" smtClean="0"/>
              <a:t>9/4/2023</a:t>
            </a:fld>
            <a:endParaRPr lang="en-US"/>
          </a:p>
        </p:txBody>
      </p:sp>
      <p:sp>
        <p:nvSpPr>
          <p:cNvPr id="5" name="Footer Placeholder 4">
            <a:extLst>
              <a:ext uri="{FF2B5EF4-FFF2-40B4-BE49-F238E27FC236}">
                <a16:creationId xmlns:a16="http://schemas.microsoft.com/office/drawing/2014/main" id="{05E45845-A9B1-2567-BB23-FBEFE37AF6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B67937-CED9-43CC-DDF6-C68A352B3FFA}"/>
              </a:ext>
            </a:extLst>
          </p:cNvPr>
          <p:cNvSpPr>
            <a:spLocks noGrp="1"/>
          </p:cNvSpPr>
          <p:nvPr>
            <p:ph type="sldNum" sz="quarter" idx="12"/>
          </p:nvPr>
        </p:nvSpPr>
        <p:spPr/>
        <p:txBody>
          <a:bodyPr/>
          <a:lstStyle/>
          <a:p>
            <a:fld id="{0F19C618-AADC-4A85-B8D1-2B4F1044C043}" type="slidenum">
              <a:rPr lang="en-US" smtClean="0"/>
              <a:t>‹#›</a:t>
            </a:fld>
            <a:endParaRPr lang="en-US"/>
          </a:p>
        </p:txBody>
      </p:sp>
    </p:spTree>
    <p:extLst>
      <p:ext uri="{BB962C8B-B14F-4D97-AF65-F5344CB8AC3E}">
        <p14:creationId xmlns:p14="http://schemas.microsoft.com/office/powerpoint/2010/main" val="3533425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D1FB7-C3C7-B963-5162-B7CA8DC7E6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425094-F3EB-8D1C-2400-94853CFADA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45CA98-C604-8E13-BD2B-2F42587C7E39}"/>
              </a:ext>
            </a:extLst>
          </p:cNvPr>
          <p:cNvSpPr>
            <a:spLocks noGrp="1"/>
          </p:cNvSpPr>
          <p:nvPr>
            <p:ph type="dt" sz="half" idx="10"/>
          </p:nvPr>
        </p:nvSpPr>
        <p:spPr/>
        <p:txBody>
          <a:bodyPr/>
          <a:lstStyle/>
          <a:p>
            <a:fld id="{62EEA332-8738-46E9-B318-8AD1A1CA2C96}" type="datetimeFigureOut">
              <a:rPr lang="en-US" smtClean="0"/>
              <a:t>9/4/2023</a:t>
            </a:fld>
            <a:endParaRPr lang="en-US"/>
          </a:p>
        </p:txBody>
      </p:sp>
      <p:sp>
        <p:nvSpPr>
          <p:cNvPr id="5" name="Footer Placeholder 4">
            <a:extLst>
              <a:ext uri="{FF2B5EF4-FFF2-40B4-BE49-F238E27FC236}">
                <a16:creationId xmlns:a16="http://schemas.microsoft.com/office/drawing/2014/main" id="{A980FED3-7E70-44D0-210D-251D7AE478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C1BF09-3695-7B63-C77B-ED0DE08DF382}"/>
              </a:ext>
            </a:extLst>
          </p:cNvPr>
          <p:cNvSpPr>
            <a:spLocks noGrp="1"/>
          </p:cNvSpPr>
          <p:nvPr>
            <p:ph type="sldNum" sz="quarter" idx="12"/>
          </p:nvPr>
        </p:nvSpPr>
        <p:spPr/>
        <p:txBody>
          <a:bodyPr/>
          <a:lstStyle/>
          <a:p>
            <a:fld id="{0F19C618-AADC-4A85-B8D1-2B4F1044C043}" type="slidenum">
              <a:rPr lang="en-US" smtClean="0"/>
              <a:t>‹#›</a:t>
            </a:fld>
            <a:endParaRPr lang="en-US"/>
          </a:p>
        </p:txBody>
      </p:sp>
    </p:spTree>
    <p:extLst>
      <p:ext uri="{BB962C8B-B14F-4D97-AF65-F5344CB8AC3E}">
        <p14:creationId xmlns:p14="http://schemas.microsoft.com/office/powerpoint/2010/main" val="1955240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C5F11-57B8-BE8F-8492-AFD3B9E50A9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DA75F32-66B4-A0FC-FBE7-E2B526C52B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C1207DD-2106-069D-A354-06B2E04D29C2}"/>
              </a:ext>
            </a:extLst>
          </p:cNvPr>
          <p:cNvSpPr>
            <a:spLocks noGrp="1"/>
          </p:cNvSpPr>
          <p:nvPr>
            <p:ph type="dt" sz="half" idx="10"/>
          </p:nvPr>
        </p:nvSpPr>
        <p:spPr/>
        <p:txBody>
          <a:bodyPr/>
          <a:lstStyle/>
          <a:p>
            <a:fld id="{62EEA332-8738-46E9-B318-8AD1A1CA2C96}" type="datetimeFigureOut">
              <a:rPr lang="en-US" smtClean="0"/>
              <a:t>9/4/2023</a:t>
            </a:fld>
            <a:endParaRPr lang="en-US"/>
          </a:p>
        </p:txBody>
      </p:sp>
      <p:sp>
        <p:nvSpPr>
          <p:cNvPr id="5" name="Footer Placeholder 4">
            <a:extLst>
              <a:ext uri="{FF2B5EF4-FFF2-40B4-BE49-F238E27FC236}">
                <a16:creationId xmlns:a16="http://schemas.microsoft.com/office/drawing/2014/main" id="{B3835C3E-7016-B0C6-A9AB-F956242075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214327-6FB2-153C-5948-1798F5FEAA46}"/>
              </a:ext>
            </a:extLst>
          </p:cNvPr>
          <p:cNvSpPr>
            <a:spLocks noGrp="1"/>
          </p:cNvSpPr>
          <p:nvPr>
            <p:ph type="sldNum" sz="quarter" idx="12"/>
          </p:nvPr>
        </p:nvSpPr>
        <p:spPr/>
        <p:txBody>
          <a:bodyPr/>
          <a:lstStyle/>
          <a:p>
            <a:fld id="{0F19C618-AADC-4A85-B8D1-2B4F1044C043}" type="slidenum">
              <a:rPr lang="en-US" smtClean="0"/>
              <a:t>‹#›</a:t>
            </a:fld>
            <a:endParaRPr lang="en-US"/>
          </a:p>
        </p:txBody>
      </p:sp>
    </p:spTree>
    <p:extLst>
      <p:ext uri="{BB962C8B-B14F-4D97-AF65-F5344CB8AC3E}">
        <p14:creationId xmlns:p14="http://schemas.microsoft.com/office/powerpoint/2010/main" val="2586454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85B1A-F83D-C62F-1A30-612F7D431C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F8D3AD-C3A3-E449-526A-36782F90C1D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FC4A5AF-0D04-BFF9-AF4E-6FB77D60830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B9E430-593D-2638-778E-7EDAAA5054C6}"/>
              </a:ext>
            </a:extLst>
          </p:cNvPr>
          <p:cNvSpPr>
            <a:spLocks noGrp="1"/>
          </p:cNvSpPr>
          <p:nvPr>
            <p:ph type="dt" sz="half" idx="10"/>
          </p:nvPr>
        </p:nvSpPr>
        <p:spPr/>
        <p:txBody>
          <a:bodyPr/>
          <a:lstStyle/>
          <a:p>
            <a:fld id="{62EEA332-8738-46E9-B318-8AD1A1CA2C96}" type="datetimeFigureOut">
              <a:rPr lang="en-US" smtClean="0"/>
              <a:t>9/4/2023</a:t>
            </a:fld>
            <a:endParaRPr lang="en-US"/>
          </a:p>
        </p:txBody>
      </p:sp>
      <p:sp>
        <p:nvSpPr>
          <p:cNvPr id="6" name="Footer Placeholder 5">
            <a:extLst>
              <a:ext uri="{FF2B5EF4-FFF2-40B4-BE49-F238E27FC236}">
                <a16:creationId xmlns:a16="http://schemas.microsoft.com/office/drawing/2014/main" id="{D88BB57F-76FB-08AC-AA7D-D44A31A03A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AAB1CA-4335-3B68-9035-D74BBB79F376}"/>
              </a:ext>
            </a:extLst>
          </p:cNvPr>
          <p:cNvSpPr>
            <a:spLocks noGrp="1"/>
          </p:cNvSpPr>
          <p:nvPr>
            <p:ph type="sldNum" sz="quarter" idx="12"/>
          </p:nvPr>
        </p:nvSpPr>
        <p:spPr/>
        <p:txBody>
          <a:bodyPr/>
          <a:lstStyle/>
          <a:p>
            <a:fld id="{0F19C618-AADC-4A85-B8D1-2B4F1044C043}" type="slidenum">
              <a:rPr lang="en-US" smtClean="0"/>
              <a:t>‹#›</a:t>
            </a:fld>
            <a:endParaRPr lang="en-US"/>
          </a:p>
        </p:txBody>
      </p:sp>
    </p:spTree>
    <p:extLst>
      <p:ext uri="{BB962C8B-B14F-4D97-AF65-F5344CB8AC3E}">
        <p14:creationId xmlns:p14="http://schemas.microsoft.com/office/powerpoint/2010/main" val="1173697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678A2-3420-0E9F-F29F-3EEFA693FF2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5E56ABE-79AF-ACCB-568D-5B9C21AD9E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23FF342-1D60-53DA-21F0-062EA45A2F3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8205364-283A-4E85-4AA0-0BF0101ADB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906177F-DCD8-F447-B1A6-09EC56616AC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22A4FAA-946E-A57A-A2A5-A7C639E06689}"/>
              </a:ext>
            </a:extLst>
          </p:cNvPr>
          <p:cNvSpPr>
            <a:spLocks noGrp="1"/>
          </p:cNvSpPr>
          <p:nvPr>
            <p:ph type="dt" sz="half" idx="10"/>
          </p:nvPr>
        </p:nvSpPr>
        <p:spPr/>
        <p:txBody>
          <a:bodyPr/>
          <a:lstStyle/>
          <a:p>
            <a:fld id="{62EEA332-8738-46E9-B318-8AD1A1CA2C96}" type="datetimeFigureOut">
              <a:rPr lang="en-US" smtClean="0"/>
              <a:t>9/4/2023</a:t>
            </a:fld>
            <a:endParaRPr lang="en-US"/>
          </a:p>
        </p:txBody>
      </p:sp>
      <p:sp>
        <p:nvSpPr>
          <p:cNvPr id="8" name="Footer Placeholder 7">
            <a:extLst>
              <a:ext uri="{FF2B5EF4-FFF2-40B4-BE49-F238E27FC236}">
                <a16:creationId xmlns:a16="http://schemas.microsoft.com/office/drawing/2014/main" id="{FBC745C3-EFEE-DD5E-A536-A329A257942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757C59C-8A81-C3D0-3D93-D42B2544ADA3}"/>
              </a:ext>
            </a:extLst>
          </p:cNvPr>
          <p:cNvSpPr>
            <a:spLocks noGrp="1"/>
          </p:cNvSpPr>
          <p:nvPr>
            <p:ph type="sldNum" sz="quarter" idx="12"/>
          </p:nvPr>
        </p:nvSpPr>
        <p:spPr/>
        <p:txBody>
          <a:bodyPr/>
          <a:lstStyle/>
          <a:p>
            <a:fld id="{0F19C618-AADC-4A85-B8D1-2B4F1044C043}" type="slidenum">
              <a:rPr lang="en-US" smtClean="0"/>
              <a:t>‹#›</a:t>
            </a:fld>
            <a:endParaRPr lang="en-US"/>
          </a:p>
        </p:txBody>
      </p:sp>
    </p:spTree>
    <p:extLst>
      <p:ext uri="{BB962C8B-B14F-4D97-AF65-F5344CB8AC3E}">
        <p14:creationId xmlns:p14="http://schemas.microsoft.com/office/powerpoint/2010/main" val="2752225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B016D-A644-8B04-2338-9E870C71761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E32557E-62D5-3408-2F1A-5B666AC8899F}"/>
              </a:ext>
            </a:extLst>
          </p:cNvPr>
          <p:cNvSpPr>
            <a:spLocks noGrp="1"/>
          </p:cNvSpPr>
          <p:nvPr>
            <p:ph type="dt" sz="half" idx="10"/>
          </p:nvPr>
        </p:nvSpPr>
        <p:spPr/>
        <p:txBody>
          <a:bodyPr/>
          <a:lstStyle/>
          <a:p>
            <a:fld id="{62EEA332-8738-46E9-B318-8AD1A1CA2C96}" type="datetimeFigureOut">
              <a:rPr lang="en-US" smtClean="0"/>
              <a:t>9/4/2023</a:t>
            </a:fld>
            <a:endParaRPr lang="en-US"/>
          </a:p>
        </p:txBody>
      </p:sp>
      <p:sp>
        <p:nvSpPr>
          <p:cNvPr id="4" name="Footer Placeholder 3">
            <a:extLst>
              <a:ext uri="{FF2B5EF4-FFF2-40B4-BE49-F238E27FC236}">
                <a16:creationId xmlns:a16="http://schemas.microsoft.com/office/drawing/2014/main" id="{BAC3ADE9-F419-6481-FBF1-00EDE96F977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41DD7F0-F6CA-4491-D0BA-990F9D5BA64B}"/>
              </a:ext>
            </a:extLst>
          </p:cNvPr>
          <p:cNvSpPr>
            <a:spLocks noGrp="1"/>
          </p:cNvSpPr>
          <p:nvPr>
            <p:ph type="sldNum" sz="quarter" idx="12"/>
          </p:nvPr>
        </p:nvSpPr>
        <p:spPr/>
        <p:txBody>
          <a:bodyPr/>
          <a:lstStyle/>
          <a:p>
            <a:fld id="{0F19C618-AADC-4A85-B8D1-2B4F1044C043}" type="slidenum">
              <a:rPr lang="en-US" smtClean="0"/>
              <a:t>‹#›</a:t>
            </a:fld>
            <a:endParaRPr lang="en-US"/>
          </a:p>
        </p:txBody>
      </p:sp>
    </p:spTree>
    <p:extLst>
      <p:ext uri="{BB962C8B-B14F-4D97-AF65-F5344CB8AC3E}">
        <p14:creationId xmlns:p14="http://schemas.microsoft.com/office/powerpoint/2010/main" val="627011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1B4FC10-434B-7DEE-0031-8BD479235FF7}"/>
              </a:ext>
            </a:extLst>
          </p:cNvPr>
          <p:cNvSpPr>
            <a:spLocks noGrp="1"/>
          </p:cNvSpPr>
          <p:nvPr>
            <p:ph type="dt" sz="half" idx="10"/>
          </p:nvPr>
        </p:nvSpPr>
        <p:spPr/>
        <p:txBody>
          <a:bodyPr/>
          <a:lstStyle/>
          <a:p>
            <a:fld id="{62EEA332-8738-46E9-B318-8AD1A1CA2C96}" type="datetimeFigureOut">
              <a:rPr lang="en-US" smtClean="0"/>
              <a:t>9/4/2023</a:t>
            </a:fld>
            <a:endParaRPr lang="en-US"/>
          </a:p>
        </p:txBody>
      </p:sp>
      <p:sp>
        <p:nvSpPr>
          <p:cNvPr id="3" name="Footer Placeholder 2">
            <a:extLst>
              <a:ext uri="{FF2B5EF4-FFF2-40B4-BE49-F238E27FC236}">
                <a16:creationId xmlns:a16="http://schemas.microsoft.com/office/drawing/2014/main" id="{B6AC1792-F9BF-F048-3407-869C0A4A00F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10A4FB2-AF9A-F683-67EE-E21F8E8EF205}"/>
              </a:ext>
            </a:extLst>
          </p:cNvPr>
          <p:cNvSpPr>
            <a:spLocks noGrp="1"/>
          </p:cNvSpPr>
          <p:nvPr>
            <p:ph type="sldNum" sz="quarter" idx="12"/>
          </p:nvPr>
        </p:nvSpPr>
        <p:spPr/>
        <p:txBody>
          <a:bodyPr/>
          <a:lstStyle/>
          <a:p>
            <a:fld id="{0F19C618-AADC-4A85-B8D1-2B4F1044C043}" type="slidenum">
              <a:rPr lang="en-US" smtClean="0"/>
              <a:t>‹#›</a:t>
            </a:fld>
            <a:endParaRPr lang="en-US"/>
          </a:p>
        </p:txBody>
      </p:sp>
    </p:spTree>
    <p:extLst>
      <p:ext uri="{BB962C8B-B14F-4D97-AF65-F5344CB8AC3E}">
        <p14:creationId xmlns:p14="http://schemas.microsoft.com/office/powerpoint/2010/main" val="315491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075F5-7EFB-B780-0A6A-92BDA894E7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5F77CB-111F-1796-C864-8DD2FC3F2B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55C953E-64C9-FB26-9049-AFC10BA251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5239B3-BC2B-112B-6B78-C2CEAE351775}"/>
              </a:ext>
            </a:extLst>
          </p:cNvPr>
          <p:cNvSpPr>
            <a:spLocks noGrp="1"/>
          </p:cNvSpPr>
          <p:nvPr>
            <p:ph type="dt" sz="half" idx="10"/>
          </p:nvPr>
        </p:nvSpPr>
        <p:spPr/>
        <p:txBody>
          <a:bodyPr/>
          <a:lstStyle/>
          <a:p>
            <a:fld id="{62EEA332-8738-46E9-B318-8AD1A1CA2C96}" type="datetimeFigureOut">
              <a:rPr lang="en-US" smtClean="0"/>
              <a:t>9/4/2023</a:t>
            </a:fld>
            <a:endParaRPr lang="en-US"/>
          </a:p>
        </p:txBody>
      </p:sp>
      <p:sp>
        <p:nvSpPr>
          <p:cNvPr id="6" name="Footer Placeholder 5">
            <a:extLst>
              <a:ext uri="{FF2B5EF4-FFF2-40B4-BE49-F238E27FC236}">
                <a16:creationId xmlns:a16="http://schemas.microsoft.com/office/drawing/2014/main" id="{7F74BA16-A5D3-B7DE-EA8F-04C17C9EEE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DA49BD-4A8E-C6B8-40A8-6AC6F320AAFB}"/>
              </a:ext>
            </a:extLst>
          </p:cNvPr>
          <p:cNvSpPr>
            <a:spLocks noGrp="1"/>
          </p:cNvSpPr>
          <p:nvPr>
            <p:ph type="sldNum" sz="quarter" idx="12"/>
          </p:nvPr>
        </p:nvSpPr>
        <p:spPr/>
        <p:txBody>
          <a:bodyPr/>
          <a:lstStyle/>
          <a:p>
            <a:fld id="{0F19C618-AADC-4A85-B8D1-2B4F1044C043}" type="slidenum">
              <a:rPr lang="en-US" smtClean="0"/>
              <a:t>‹#›</a:t>
            </a:fld>
            <a:endParaRPr lang="en-US"/>
          </a:p>
        </p:txBody>
      </p:sp>
    </p:spTree>
    <p:extLst>
      <p:ext uri="{BB962C8B-B14F-4D97-AF65-F5344CB8AC3E}">
        <p14:creationId xmlns:p14="http://schemas.microsoft.com/office/powerpoint/2010/main" val="745727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F5F9D-69E9-836E-DDCB-C1DBB9B093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E07B119-5C7F-0782-9385-F213B534A0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8270887-2BD7-DF06-64F2-96DFE3E2E9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986E7E-4422-7BDE-AD28-E0D4CEF27F36}"/>
              </a:ext>
            </a:extLst>
          </p:cNvPr>
          <p:cNvSpPr>
            <a:spLocks noGrp="1"/>
          </p:cNvSpPr>
          <p:nvPr>
            <p:ph type="dt" sz="half" idx="10"/>
          </p:nvPr>
        </p:nvSpPr>
        <p:spPr/>
        <p:txBody>
          <a:bodyPr/>
          <a:lstStyle/>
          <a:p>
            <a:fld id="{62EEA332-8738-46E9-B318-8AD1A1CA2C96}" type="datetimeFigureOut">
              <a:rPr lang="en-US" smtClean="0"/>
              <a:t>9/4/2023</a:t>
            </a:fld>
            <a:endParaRPr lang="en-US"/>
          </a:p>
        </p:txBody>
      </p:sp>
      <p:sp>
        <p:nvSpPr>
          <p:cNvPr id="6" name="Footer Placeholder 5">
            <a:extLst>
              <a:ext uri="{FF2B5EF4-FFF2-40B4-BE49-F238E27FC236}">
                <a16:creationId xmlns:a16="http://schemas.microsoft.com/office/drawing/2014/main" id="{93571187-55B8-2CED-2442-7F8C81F088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3E76F4-232E-C215-2461-EC94BF1ABE9C}"/>
              </a:ext>
            </a:extLst>
          </p:cNvPr>
          <p:cNvSpPr>
            <a:spLocks noGrp="1"/>
          </p:cNvSpPr>
          <p:nvPr>
            <p:ph type="sldNum" sz="quarter" idx="12"/>
          </p:nvPr>
        </p:nvSpPr>
        <p:spPr/>
        <p:txBody>
          <a:bodyPr/>
          <a:lstStyle/>
          <a:p>
            <a:fld id="{0F19C618-AADC-4A85-B8D1-2B4F1044C043}" type="slidenum">
              <a:rPr lang="en-US" smtClean="0"/>
              <a:t>‹#›</a:t>
            </a:fld>
            <a:endParaRPr lang="en-US"/>
          </a:p>
        </p:txBody>
      </p:sp>
    </p:spTree>
    <p:extLst>
      <p:ext uri="{BB962C8B-B14F-4D97-AF65-F5344CB8AC3E}">
        <p14:creationId xmlns:p14="http://schemas.microsoft.com/office/powerpoint/2010/main" val="306986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6563EA-5941-C76D-908C-8C545839C8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2BB248D-26F8-7109-31B9-0632386F17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B2A69E-34BE-4CC3-0D91-0611144CC2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EEA332-8738-46E9-B318-8AD1A1CA2C96}" type="datetimeFigureOut">
              <a:rPr lang="en-US" smtClean="0"/>
              <a:t>9/4/2023</a:t>
            </a:fld>
            <a:endParaRPr lang="en-US"/>
          </a:p>
        </p:txBody>
      </p:sp>
      <p:sp>
        <p:nvSpPr>
          <p:cNvPr id="5" name="Footer Placeholder 4">
            <a:extLst>
              <a:ext uri="{FF2B5EF4-FFF2-40B4-BE49-F238E27FC236}">
                <a16:creationId xmlns:a16="http://schemas.microsoft.com/office/drawing/2014/main" id="{4DE57ACF-2EF2-CB59-47E3-5C60B67900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6A1EF42-773D-FA31-AB32-6F1CFA3232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19C618-AADC-4A85-B8D1-2B4F1044C043}" type="slidenum">
              <a:rPr lang="en-US" smtClean="0"/>
              <a:t>‹#›</a:t>
            </a:fld>
            <a:endParaRPr lang="en-US"/>
          </a:p>
        </p:txBody>
      </p:sp>
    </p:spTree>
    <p:extLst>
      <p:ext uri="{BB962C8B-B14F-4D97-AF65-F5344CB8AC3E}">
        <p14:creationId xmlns:p14="http://schemas.microsoft.com/office/powerpoint/2010/main" val="39121675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geeksforgeeks.org/indirect-oral-investigation-meaning-suitability-merits-demerits-and-precautions/" TargetMode="External"/><Relationship Id="rId2" Type="http://schemas.openxmlformats.org/officeDocument/2006/relationships/hyperlink" Target="https://www.geeksforgeeks.org/direct-personal-investigation-meaning-suitability-merits-demerits-and-precaution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E1688-C412-4F2F-347E-189C71968280}"/>
              </a:ext>
            </a:extLst>
          </p:cNvPr>
          <p:cNvSpPr>
            <a:spLocks noGrp="1"/>
          </p:cNvSpPr>
          <p:nvPr>
            <p:ph type="ctrTitle"/>
          </p:nvPr>
        </p:nvSpPr>
        <p:spPr/>
        <p:txBody>
          <a:bodyPr/>
          <a:lstStyle/>
          <a:p>
            <a:r>
              <a:rPr lang="en-US" dirty="0"/>
              <a:t>Data Analytics</a:t>
            </a:r>
          </a:p>
        </p:txBody>
      </p:sp>
    </p:spTree>
    <p:extLst>
      <p:ext uri="{BB962C8B-B14F-4D97-AF65-F5344CB8AC3E}">
        <p14:creationId xmlns:p14="http://schemas.microsoft.com/office/powerpoint/2010/main" val="3361265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CC915-9850-7663-1767-ABAD9882BAA5}"/>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E4D3ECD0-C234-2CED-DFD8-919AE09E9D2C}"/>
              </a:ext>
            </a:extLst>
          </p:cNvPr>
          <p:cNvSpPr>
            <a:spLocks noGrp="1"/>
          </p:cNvSpPr>
          <p:nvPr>
            <p:ph idx="1"/>
          </p:nvPr>
        </p:nvSpPr>
        <p:spPr/>
        <p:txBody>
          <a:bodyPr/>
          <a:lstStyle/>
          <a:p>
            <a:pPr algn="just"/>
            <a:r>
              <a:rPr lang="en-US" b="0" i="0" dirty="0">
                <a:solidFill>
                  <a:srgbClr val="273239"/>
                </a:solidFill>
                <a:effectLst/>
                <a:latin typeface="Nunito" pitchFamily="2" charset="0"/>
              </a:rPr>
              <a:t>Prescriptive Analytics can benefit healthcare strategic planning by using analytics to leverage operational and usage data combined with data of external factors such as economic data, population demography, </a:t>
            </a:r>
            <a:r>
              <a:rPr lang="en-US" b="0" i="0" dirty="0" err="1">
                <a:solidFill>
                  <a:srgbClr val="273239"/>
                </a:solidFill>
                <a:effectLst/>
                <a:latin typeface="Nunito" pitchFamily="2" charset="0"/>
              </a:rPr>
              <a:t>etc</a:t>
            </a:r>
            <a:endParaRPr lang="en-US" dirty="0"/>
          </a:p>
        </p:txBody>
      </p:sp>
    </p:spTree>
    <p:extLst>
      <p:ext uri="{BB962C8B-B14F-4D97-AF65-F5344CB8AC3E}">
        <p14:creationId xmlns:p14="http://schemas.microsoft.com/office/powerpoint/2010/main" val="2577065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02DD1-BC7C-3CFE-3FA4-89BE5B3C30EA}"/>
              </a:ext>
            </a:extLst>
          </p:cNvPr>
          <p:cNvSpPr>
            <a:spLocks noGrp="1"/>
          </p:cNvSpPr>
          <p:nvPr>
            <p:ph type="title"/>
          </p:nvPr>
        </p:nvSpPr>
        <p:spPr/>
        <p:txBody>
          <a:bodyPr/>
          <a:lstStyle/>
          <a:p>
            <a:r>
              <a:rPr lang="en-US" b="1" i="0" dirty="0">
                <a:solidFill>
                  <a:srgbClr val="273239"/>
                </a:solidFill>
                <a:effectLst/>
                <a:latin typeface="Nunito" pitchFamily="2" charset="0"/>
              </a:rPr>
              <a:t>Diagnostic Analytics</a:t>
            </a:r>
            <a:br>
              <a:rPr lang="en-US" b="1" i="0" dirty="0">
                <a:solidFill>
                  <a:srgbClr val="273239"/>
                </a:solidFill>
                <a:effectLst/>
                <a:latin typeface="Nunito" pitchFamily="2" charset="0"/>
              </a:rPr>
            </a:br>
            <a:endParaRPr lang="en-US" dirty="0"/>
          </a:p>
        </p:txBody>
      </p:sp>
      <p:sp>
        <p:nvSpPr>
          <p:cNvPr id="3" name="Content Placeholder 2">
            <a:extLst>
              <a:ext uri="{FF2B5EF4-FFF2-40B4-BE49-F238E27FC236}">
                <a16:creationId xmlns:a16="http://schemas.microsoft.com/office/drawing/2014/main" id="{F2A80843-FE7F-C908-93ED-0A6E3B53DFB8}"/>
              </a:ext>
            </a:extLst>
          </p:cNvPr>
          <p:cNvSpPr>
            <a:spLocks noGrp="1"/>
          </p:cNvSpPr>
          <p:nvPr>
            <p:ph idx="1"/>
          </p:nvPr>
        </p:nvSpPr>
        <p:spPr/>
        <p:txBody>
          <a:bodyPr/>
          <a:lstStyle/>
          <a:p>
            <a:pPr algn="just"/>
            <a:r>
              <a:rPr lang="en-US" dirty="0">
                <a:solidFill>
                  <a:srgbClr val="273239"/>
                </a:solidFill>
                <a:latin typeface="Nunito" pitchFamily="2" charset="0"/>
              </a:rPr>
              <a:t>W</a:t>
            </a:r>
            <a:r>
              <a:rPr lang="en-US" b="0" i="0" dirty="0">
                <a:solidFill>
                  <a:srgbClr val="273239"/>
                </a:solidFill>
                <a:effectLst/>
                <a:latin typeface="Nunito" pitchFamily="2" charset="0"/>
              </a:rPr>
              <a:t>e generally use historical data over other data to answer any question or for the solution of any problem. We try to find any dependency and pattern in the historical data of the particular problem.</a:t>
            </a:r>
            <a:endParaRPr lang="en-US" dirty="0"/>
          </a:p>
        </p:txBody>
      </p:sp>
    </p:spTree>
    <p:extLst>
      <p:ext uri="{BB962C8B-B14F-4D97-AF65-F5344CB8AC3E}">
        <p14:creationId xmlns:p14="http://schemas.microsoft.com/office/powerpoint/2010/main" val="1473557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4B1B2-551F-B893-49CF-2BCE9D9015F0}"/>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264043C-8AA0-C605-FAD3-ECC2B8800D9F}"/>
              </a:ext>
            </a:extLst>
          </p:cNvPr>
          <p:cNvSpPr>
            <a:spLocks noGrp="1"/>
          </p:cNvSpPr>
          <p:nvPr>
            <p:ph idx="1"/>
          </p:nvPr>
        </p:nvSpPr>
        <p:spPr>
          <a:xfrm>
            <a:off x="838200" y="1825625"/>
            <a:ext cx="10515600" cy="4965700"/>
          </a:xfrm>
        </p:spPr>
        <p:txBody>
          <a:bodyPr/>
          <a:lstStyle/>
          <a:p>
            <a:pPr algn="just"/>
            <a:r>
              <a:rPr lang="en-US" dirty="0">
                <a:solidFill>
                  <a:srgbClr val="273239"/>
                </a:solidFill>
                <a:latin typeface="Nunito" pitchFamily="2" charset="0"/>
              </a:rPr>
              <a:t>C</a:t>
            </a:r>
            <a:r>
              <a:rPr lang="en-US" b="0" i="0" dirty="0">
                <a:solidFill>
                  <a:srgbClr val="273239"/>
                </a:solidFill>
                <a:effectLst/>
                <a:latin typeface="Nunito" pitchFamily="2" charset="0"/>
              </a:rPr>
              <a:t>ompanies go for this analysis because it gives a great insight into a problem, and they also keep detailed information about their disposal otherwise data collection may turn out individual for every problem and it will be very time-consuming.  Common techniques used for Diagnostic Analytics are: </a:t>
            </a:r>
          </a:p>
          <a:p>
            <a:pPr algn="l" fontAlgn="base">
              <a:buFont typeface="Arial" panose="020B0604020202020204" pitchFamily="34" charset="0"/>
              <a:buChar char="•"/>
            </a:pPr>
            <a:r>
              <a:rPr lang="en-US" b="0" i="0" dirty="0">
                <a:solidFill>
                  <a:srgbClr val="273239"/>
                </a:solidFill>
                <a:effectLst/>
                <a:latin typeface="Nunito" pitchFamily="2" charset="0"/>
              </a:rPr>
              <a:t>Data discovery</a:t>
            </a:r>
          </a:p>
          <a:p>
            <a:pPr algn="l" fontAlgn="base">
              <a:buFont typeface="Arial" panose="020B0604020202020204" pitchFamily="34" charset="0"/>
              <a:buChar char="•"/>
            </a:pPr>
            <a:r>
              <a:rPr lang="en-US" b="0" i="0" dirty="0">
                <a:solidFill>
                  <a:srgbClr val="273239"/>
                </a:solidFill>
                <a:effectLst/>
                <a:latin typeface="Nunito" pitchFamily="2" charset="0"/>
              </a:rPr>
              <a:t>Data mining</a:t>
            </a:r>
          </a:p>
          <a:p>
            <a:pPr algn="l" fontAlgn="base">
              <a:buFont typeface="Arial" panose="020B0604020202020204" pitchFamily="34" charset="0"/>
              <a:buChar char="•"/>
            </a:pPr>
            <a:r>
              <a:rPr lang="en-US" b="0" i="0" dirty="0">
                <a:solidFill>
                  <a:srgbClr val="273239"/>
                </a:solidFill>
                <a:effectLst/>
                <a:latin typeface="Nunito" pitchFamily="2" charset="0"/>
              </a:rPr>
              <a:t>Correlations </a:t>
            </a:r>
          </a:p>
          <a:p>
            <a:pPr algn="just"/>
            <a:endParaRPr lang="en-US" dirty="0"/>
          </a:p>
        </p:txBody>
      </p:sp>
    </p:spTree>
    <p:extLst>
      <p:ext uri="{BB962C8B-B14F-4D97-AF65-F5344CB8AC3E}">
        <p14:creationId xmlns:p14="http://schemas.microsoft.com/office/powerpoint/2010/main" val="656560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9990B-406F-5DFC-7ACB-2422DC65BD97}"/>
              </a:ext>
            </a:extLst>
          </p:cNvPr>
          <p:cNvSpPr>
            <a:spLocks noGrp="1"/>
          </p:cNvSpPr>
          <p:nvPr>
            <p:ph type="title"/>
          </p:nvPr>
        </p:nvSpPr>
        <p:spPr/>
        <p:txBody>
          <a:bodyPr/>
          <a:lstStyle/>
          <a:p>
            <a:r>
              <a:rPr lang="en-US" b="1" i="0" dirty="0">
                <a:solidFill>
                  <a:srgbClr val="273239"/>
                </a:solidFill>
                <a:effectLst/>
                <a:latin typeface="Nunito" pitchFamily="2" charset="0"/>
              </a:rPr>
              <a:t>Future Scope of Data Analytics</a:t>
            </a:r>
            <a:br>
              <a:rPr lang="en-US" b="1" i="0" dirty="0">
                <a:solidFill>
                  <a:srgbClr val="273239"/>
                </a:solidFill>
                <a:effectLst/>
                <a:latin typeface="Nunito" pitchFamily="2" charset="0"/>
              </a:rPr>
            </a:br>
            <a:endParaRPr lang="en-US" dirty="0"/>
          </a:p>
        </p:txBody>
      </p:sp>
      <p:sp>
        <p:nvSpPr>
          <p:cNvPr id="3" name="Content Placeholder 2">
            <a:extLst>
              <a:ext uri="{FF2B5EF4-FFF2-40B4-BE49-F238E27FC236}">
                <a16:creationId xmlns:a16="http://schemas.microsoft.com/office/drawing/2014/main" id="{99D9A237-8BE0-9799-ACDA-CAF5C5BAF98F}"/>
              </a:ext>
            </a:extLst>
          </p:cNvPr>
          <p:cNvSpPr>
            <a:spLocks noGrp="1"/>
          </p:cNvSpPr>
          <p:nvPr>
            <p:ph idx="1"/>
          </p:nvPr>
        </p:nvSpPr>
        <p:spPr/>
        <p:txBody>
          <a:bodyPr/>
          <a:lstStyle/>
          <a:p>
            <a:r>
              <a:rPr lang="en-US" b="1" i="0" dirty="0">
                <a:solidFill>
                  <a:srgbClr val="273239"/>
                </a:solidFill>
                <a:effectLst/>
                <a:latin typeface="Nunito" pitchFamily="2" charset="0"/>
              </a:rPr>
              <a:t>Retail</a:t>
            </a:r>
          </a:p>
          <a:p>
            <a:r>
              <a:rPr lang="en-US" b="1" i="0" dirty="0">
                <a:solidFill>
                  <a:srgbClr val="273239"/>
                </a:solidFill>
                <a:effectLst/>
                <a:latin typeface="Nunito" pitchFamily="2" charset="0"/>
              </a:rPr>
              <a:t>Healthcare</a:t>
            </a:r>
            <a:endParaRPr lang="en-US" b="1" dirty="0">
              <a:solidFill>
                <a:srgbClr val="273239"/>
              </a:solidFill>
              <a:latin typeface="Nunito" pitchFamily="2" charset="0"/>
            </a:endParaRPr>
          </a:p>
          <a:p>
            <a:r>
              <a:rPr lang="en-US" b="1" i="0" dirty="0">
                <a:solidFill>
                  <a:srgbClr val="273239"/>
                </a:solidFill>
                <a:effectLst/>
                <a:latin typeface="Nunito" pitchFamily="2" charset="0"/>
              </a:rPr>
              <a:t>Finance</a:t>
            </a:r>
          </a:p>
          <a:p>
            <a:r>
              <a:rPr lang="en-US" b="1" i="0" dirty="0">
                <a:solidFill>
                  <a:srgbClr val="273239"/>
                </a:solidFill>
                <a:effectLst/>
                <a:latin typeface="Nunito" pitchFamily="2" charset="0"/>
              </a:rPr>
              <a:t>Marketing</a:t>
            </a:r>
            <a:r>
              <a:rPr lang="en-US" b="0" i="0" dirty="0">
                <a:solidFill>
                  <a:srgbClr val="273239"/>
                </a:solidFill>
                <a:effectLst/>
                <a:latin typeface="Nunito" pitchFamily="2" charset="0"/>
              </a:rPr>
              <a:t>:</a:t>
            </a:r>
            <a:endParaRPr lang="en-US" b="1" dirty="0">
              <a:solidFill>
                <a:srgbClr val="273239"/>
              </a:solidFill>
              <a:latin typeface="Nunito" pitchFamily="2" charset="0"/>
            </a:endParaRPr>
          </a:p>
          <a:p>
            <a:r>
              <a:rPr lang="en-US" b="1" i="0" dirty="0">
                <a:solidFill>
                  <a:srgbClr val="273239"/>
                </a:solidFill>
                <a:effectLst/>
                <a:latin typeface="Nunito" pitchFamily="2" charset="0"/>
              </a:rPr>
              <a:t>Manufacturing</a:t>
            </a:r>
          </a:p>
          <a:p>
            <a:r>
              <a:rPr lang="en-US" b="1" i="0" dirty="0">
                <a:solidFill>
                  <a:srgbClr val="273239"/>
                </a:solidFill>
                <a:effectLst/>
                <a:latin typeface="Nunito" pitchFamily="2" charset="0"/>
              </a:rPr>
              <a:t>Transportation</a:t>
            </a:r>
          </a:p>
          <a:p>
            <a:endParaRPr lang="en-US" dirty="0"/>
          </a:p>
        </p:txBody>
      </p:sp>
    </p:spTree>
    <p:extLst>
      <p:ext uri="{BB962C8B-B14F-4D97-AF65-F5344CB8AC3E}">
        <p14:creationId xmlns:p14="http://schemas.microsoft.com/office/powerpoint/2010/main" val="16330980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E723B-7747-D59E-BCE7-EA6D607978C9}"/>
              </a:ext>
            </a:extLst>
          </p:cNvPr>
          <p:cNvSpPr>
            <a:spLocks noGrp="1"/>
          </p:cNvSpPr>
          <p:nvPr>
            <p:ph type="title"/>
          </p:nvPr>
        </p:nvSpPr>
        <p:spPr>
          <a:xfrm>
            <a:off x="1000125" y="2689225"/>
            <a:ext cx="10515600" cy="1325563"/>
          </a:xfrm>
        </p:spPr>
        <p:txBody>
          <a:bodyPr/>
          <a:lstStyle/>
          <a:p>
            <a:pPr algn="ctr"/>
            <a:r>
              <a:rPr lang="en-US" b="1" dirty="0"/>
              <a:t>Data Gathering and Preparation</a:t>
            </a:r>
          </a:p>
        </p:txBody>
      </p:sp>
    </p:spTree>
    <p:extLst>
      <p:ext uri="{BB962C8B-B14F-4D97-AF65-F5344CB8AC3E}">
        <p14:creationId xmlns:p14="http://schemas.microsoft.com/office/powerpoint/2010/main" val="17179714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AF13B-B13E-EBEC-D581-CFA38B18EC25}"/>
              </a:ext>
            </a:extLst>
          </p:cNvPr>
          <p:cNvSpPr>
            <a:spLocks noGrp="1"/>
          </p:cNvSpPr>
          <p:nvPr>
            <p:ph type="title"/>
          </p:nvPr>
        </p:nvSpPr>
        <p:spPr>
          <a:xfrm>
            <a:off x="838200" y="365125"/>
            <a:ext cx="10515600" cy="644525"/>
          </a:xfrm>
        </p:spPr>
        <p:txBody>
          <a:bodyPr>
            <a:normAutofit fontScale="90000"/>
          </a:bodyPr>
          <a:lstStyle/>
          <a:p>
            <a:r>
              <a:rPr lang="en-US" b="1" dirty="0"/>
              <a:t>What is Data Collection</a:t>
            </a:r>
          </a:p>
        </p:txBody>
      </p:sp>
      <p:sp>
        <p:nvSpPr>
          <p:cNvPr id="3" name="Content Placeholder 2">
            <a:extLst>
              <a:ext uri="{FF2B5EF4-FFF2-40B4-BE49-F238E27FC236}">
                <a16:creationId xmlns:a16="http://schemas.microsoft.com/office/drawing/2014/main" id="{C91E635B-7A65-FC6E-9A96-7922393024A1}"/>
              </a:ext>
            </a:extLst>
          </p:cNvPr>
          <p:cNvSpPr>
            <a:spLocks noGrp="1"/>
          </p:cNvSpPr>
          <p:nvPr>
            <p:ph idx="1"/>
          </p:nvPr>
        </p:nvSpPr>
        <p:spPr>
          <a:xfrm>
            <a:off x="838200" y="1438276"/>
            <a:ext cx="10515600" cy="5419724"/>
          </a:xfrm>
        </p:spPr>
        <p:txBody>
          <a:bodyPr>
            <a:normAutofit/>
          </a:bodyPr>
          <a:lstStyle/>
          <a:p>
            <a:pPr algn="just"/>
            <a:r>
              <a:rPr lang="en-US" b="0" i="0" dirty="0">
                <a:solidFill>
                  <a:srgbClr val="273239"/>
                </a:solidFill>
                <a:effectLst/>
                <a:latin typeface="Nunito" pitchFamily="2" charset="0"/>
              </a:rPr>
              <a:t>Data Collection is the process of collecting information from relevant sources in order to find a solution to the given statistical enquiry. Collection of Data is the first and foremost step in a statistical investigation.</a:t>
            </a:r>
          </a:p>
          <a:p>
            <a:pPr algn="just"/>
            <a:r>
              <a:rPr lang="en-US" b="1" i="0" dirty="0">
                <a:solidFill>
                  <a:srgbClr val="273239"/>
                </a:solidFill>
                <a:effectLst/>
                <a:latin typeface="Nunito" pitchFamily="2" charset="0"/>
              </a:rPr>
              <a:t>statistical enquiry </a:t>
            </a:r>
            <a:r>
              <a:rPr lang="en-US" b="0" i="0" dirty="0">
                <a:solidFill>
                  <a:srgbClr val="273239"/>
                </a:solidFill>
                <a:effectLst/>
                <a:latin typeface="Nunito" pitchFamily="2" charset="0"/>
              </a:rPr>
              <a:t>means an investigation made by any agency on a topic in which the investigator collects the relevant quantitative information. In simple terms, a statistical enquiry is the search of truth by using statistical methods of collection, compiling, analysis, interpretation, etc. The basic problem for any statistical enquiry is the collection of facts and figures related to this specific phenomenon that is being studied. Therefore, the basic purpose of data collection is collecting evidence to reach a sound and clear solution to a problem.</a:t>
            </a:r>
            <a:endParaRPr lang="en-US" dirty="0"/>
          </a:p>
        </p:txBody>
      </p:sp>
    </p:spTree>
    <p:extLst>
      <p:ext uri="{BB962C8B-B14F-4D97-AF65-F5344CB8AC3E}">
        <p14:creationId xmlns:p14="http://schemas.microsoft.com/office/powerpoint/2010/main" val="13438638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20F26-EF90-FC78-BE17-2AFF5EA42D1D}"/>
              </a:ext>
            </a:extLst>
          </p:cNvPr>
          <p:cNvSpPr>
            <a:spLocks noGrp="1"/>
          </p:cNvSpPr>
          <p:nvPr>
            <p:ph type="title"/>
          </p:nvPr>
        </p:nvSpPr>
        <p:spPr>
          <a:xfrm>
            <a:off x="838200" y="365125"/>
            <a:ext cx="10515600" cy="530225"/>
          </a:xfrm>
        </p:spPr>
        <p:txBody>
          <a:bodyPr>
            <a:normAutofit fontScale="90000"/>
          </a:bodyPr>
          <a:lstStyle/>
          <a:p>
            <a:br>
              <a:rPr lang="en-US" b="1" i="0" dirty="0">
                <a:solidFill>
                  <a:srgbClr val="273239"/>
                </a:solidFill>
                <a:effectLst/>
                <a:latin typeface="Nunito" pitchFamily="2" charset="0"/>
              </a:rPr>
            </a:br>
            <a:r>
              <a:rPr lang="en-US" b="1" i="0" dirty="0">
                <a:solidFill>
                  <a:srgbClr val="273239"/>
                </a:solidFill>
                <a:effectLst/>
                <a:latin typeface="Nunito" pitchFamily="2" charset="0"/>
              </a:rPr>
              <a:t>Important Terms related to Data Collection</a:t>
            </a:r>
            <a:br>
              <a:rPr lang="en-US" b="1" i="0" dirty="0">
                <a:solidFill>
                  <a:srgbClr val="273239"/>
                </a:solidFill>
                <a:effectLst/>
                <a:latin typeface="Nunito" pitchFamily="2" charset="0"/>
              </a:rPr>
            </a:br>
            <a:endParaRPr lang="en-US" dirty="0"/>
          </a:p>
        </p:txBody>
      </p:sp>
      <p:sp>
        <p:nvSpPr>
          <p:cNvPr id="3" name="Content Placeholder 2">
            <a:extLst>
              <a:ext uri="{FF2B5EF4-FFF2-40B4-BE49-F238E27FC236}">
                <a16:creationId xmlns:a16="http://schemas.microsoft.com/office/drawing/2014/main" id="{D5E2115E-24AF-9A4B-770B-3CA9CBE70C0C}"/>
              </a:ext>
            </a:extLst>
          </p:cNvPr>
          <p:cNvSpPr>
            <a:spLocks noGrp="1"/>
          </p:cNvSpPr>
          <p:nvPr>
            <p:ph idx="1"/>
          </p:nvPr>
        </p:nvSpPr>
        <p:spPr>
          <a:xfrm>
            <a:off x="838200" y="1419224"/>
            <a:ext cx="10515600" cy="5438775"/>
          </a:xfrm>
        </p:spPr>
        <p:txBody>
          <a:bodyPr>
            <a:normAutofit lnSpcReduction="10000"/>
          </a:bodyPr>
          <a:lstStyle/>
          <a:p>
            <a:pPr algn="just" fontAlgn="base"/>
            <a:r>
              <a:rPr lang="en-US" b="1" i="0" dirty="0">
                <a:solidFill>
                  <a:srgbClr val="273239"/>
                </a:solidFill>
                <a:effectLst/>
                <a:latin typeface="Nunito" pitchFamily="2" charset="0"/>
              </a:rPr>
              <a:t>1. Investigator: </a:t>
            </a:r>
            <a:r>
              <a:rPr lang="en-US" b="0" i="0" dirty="0">
                <a:solidFill>
                  <a:srgbClr val="273239"/>
                </a:solidFill>
                <a:effectLst/>
                <a:latin typeface="Nunito" pitchFamily="2" charset="0"/>
              </a:rPr>
              <a:t>An investigator is a person who conducts the statistical enquiry.</a:t>
            </a:r>
          </a:p>
          <a:p>
            <a:pPr algn="just" fontAlgn="base"/>
            <a:r>
              <a:rPr lang="en-US" b="1" i="0" dirty="0">
                <a:solidFill>
                  <a:srgbClr val="273239"/>
                </a:solidFill>
                <a:effectLst/>
                <a:latin typeface="Nunito" pitchFamily="2" charset="0"/>
              </a:rPr>
              <a:t>2. Enumerators: </a:t>
            </a:r>
            <a:r>
              <a:rPr lang="en-US" b="0" i="0" dirty="0">
                <a:solidFill>
                  <a:srgbClr val="273239"/>
                </a:solidFill>
                <a:effectLst/>
                <a:latin typeface="Nunito" pitchFamily="2" charset="0"/>
              </a:rPr>
              <a:t>In order to collect information for statistical enquiry, an investigator needs the help of some people. These people are known as enumerators.(</a:t>
            </a:r>
            <a:r>
              <a:rPr lang="en-US" b="0" i="0" dirty="0">
                <a:solidFill>
                  <a:srgbClr val="202124"/>
                </a:solidFill>
                <a:effectLst/>
                <a:latin typeface="Google Sans"/>
              </a:rPr>
              <a:t>Enumerators </a:t>
            </a:r>
            <a:r>
              <a:rPr lang="en-US" b="0" i="0" dirty="0">
                <a:solidFill>
                  <a:srgbClr val="040C28"/>
                </a:solidFill>
                <a:effectLst/>
                <a:latin typeface="Google Sans"/>
              </a:rPr>
              <a:t>collect census data by doing interviews door-to-door</a:t>
            </a:r>
            <a:r>
              <a:rPr lang="en-US" b="0" i="0" dirty="0">
                <a:solidFill>
                  <a:srgbClr val="273239"/>
                </a:solidFill>
                <a:effectLst/>
                <a:latin typeface="Nunito" pitchFamily="2" charset="0"/>
              </a:rPr>
              <a:t>)</a:t>
            </a:r>
          </a:p>
          <a:p>
            <a:pPr algn="just" fontAlgn="base"/>
            <a:r>
              <a:rPr lang="en-US" b="1" i="0" dirty="0">
                <a:solidFill>
                  <a:srgbClr val="273239"/>
                </a:solidFill>
                <a:effectLst/>
                <a:latin typeface="Nunito" pitchFamily="2" charset="0"/>
              </a:rPr>
              <a:t>3. Respondents: </a:t>
            </a:r>
            <a:r>
              <a:rPr lang="en-US" b="0" i="0" dirty="0">
                <a:solidFill>
                  <a:srgbClr val="273239"/>
                </a:solidFill>
                <a:effectLst/>
                <a:latin typeface="Nunito" pitchFamily="2" charset="0"/>
              </a:rPr>
              <a:t>A respondent is a person from whom the statistical information required for the enquiry is collected.</a:t>
            </a:r>
          </a:p>
          <a:p>
            <a:pPr algn="just" fontAlgn="base"/>
            <a:r>
              <a:rPr lang="en-US" b="1" i="0" dirty="0">
                <a:solidFill>
                  <a:srgbClr val="273239"/>
                </a:solidFill>
                <a:effectLst/>
                <a:latin typeface="Nunito" pitchFamily="2" charset="0"/>
              </a:rPr>
              <a:t>4. Survey: I</a:t>
            </a:r>
            <a:r>
              <a:rPr lang="en-US" b="0" i="0" dirty="0">
                <a:solidFill>
                  <a:srgbClr val="273239"/>
                </a:solidFill>
                <a:effectLst/>
                <a:latin typeface="Nunito" pitchFamily="2" charset="0"/>
              </a:rPr>
              <a:t>t is a method of collecting information from individuals. The basic purpose of a survey is to collect data to describe different characteristics such as usefulness, quality, price, kindness, etc. It involves asking questions about a product or service from a large number of people</a:t>
            </a:r>
          </a:p>
          <a:p>
            <a:endParaRPr lang="en-US" dirty="0"/>
          </a:p>
        </p:txBody>
      </p:sp>
    </p:spTree>
    <p:extLst>
      <p:ext uri="{BB962C8B-B14F-4D97-AF65-F5344CB8AC3E}">
        <p14:creationId xmlns:p14="http://schemas.microsoft.com/office/powerpoint/2010/main" val="1216656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BB243-88C5-6B0B-1B12-B1034CEC36CA}"/>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18F12BEF-A41B-3BBB-6873-0D4136094DAC}"/>
              </a:ext>
            </a:extLst>
          </p:cNvPr>
          <p:cNvSpPr>
            <a:spLocks noGrp="1"/>
          </p:cNvSpPr>
          <p:nvPr>
            <p:ph idx="1"/>
          </p:nvPr>
        </p:nvSpPr>
        <p:spPr/>
        <p:txBody>
          <a:bodyPr/>
          <a:lstStyle/>
          <a:p>
            <a:endParaRPr lang="en-US" dirty="0"/>
          </a:p>
        </p:txBody>
      </p:sp>
      <p:pic>
        <p:nvPicPr>
          <p:cNvPr id="4098" name="Picture 2" descr="Production of Rice in India">
            <a:extLst>
              <a:ext uri="{FF2B5EF4-FFF2-40B4-BE49-F238E27FC236}">
                <a16:creationId xmlns:a16="http://schemas.microsoft.com/office/drawing/2014/main" id="{20ABE050-AAE7-D989-AC2B-F7E58004BB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4880" y="1910556"/>
            <a:ext cx="6380480" cy="4181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70226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B885B-DB0D-0295-0979-8459AC768ABF}"/>
              </a:ext>
            </a:extLst>
          </p:cNvPr>
          <p:cNvSpPr>
            <a:spLocks noGrp="1"/>
          </p:cNvSpPr>
          <p:nvPr>
            <p:ph type="title"/>
          </p:nvPr>
        </p:nvSpPr>
        <p:spPr/>
        <p:txBody>
          <a:bodyPr/>
          <a:lstStyle/>
          <a:p>
            <a:r>
              <a:rPr lang="en-US" dirty="0"/>
              <a:t>Cont..</a:t>
            </a:r>
          </a:p>
        </p:txBody>
      </p:sp>
      <p:sp>
        <p:nvSpPr>
          <p:cNvPr id="3" name="Content Placeholder 2">
            <a:extLst>
              <a:ext uri="{FF2B5EF4-FFF2-40B4-BE49-F238E27FC236}">
                <a16:creationId xmlns:a16="http://schemas.microsoft.com/office/drawing/2014/main" id="{7B2D8CB8-D19A-1FCC-AAC4-102D097221E6}"/>
              </a:ext>
            </a:extLst>
          </p:cNvPr>
          <p:cNvSpPr>
            <a:spLocks noGrp="1"/>
          </p:cNvSpPr>
          <p:nvPr>
            <p:ph idx="1"/>
          </p:nvPr>
        </p:nvSpPr>
        <p:spPr/>
        <p:txBody>
          <a:bodyPr/>
          <a:lstStyle/>
          <a:p>
            <a:r>
              <a:rPr lang="en-US" b="1" i="0" dirty="0">
                <a:solidFill>
                  <a:srgbClr val="273239"/>
                </a:solidFill>
                <a:effectLst/>
                <a:latin typeface="Nunito" pitchFamily="2" charset="0"/>
              </a:rPr>
              <a:t>Data </a:t>
            </a:r>
            <a:r>
              <a:rPr lang="en-US" b="0" i="0" dirty="0">
                <a:solidFill>
                  <a:srgbClr val="273239"/>
                </a:solidFill>
                <a:effectLst/>
                <a:latin typeface="Nunito" pitchFamily="2" charset="0"/>
              </a:rPr>
              <a:t>is a tool that helps an investigator in understanding the problem by providing him with the information required. Data can be classified into two types – </a:t>
            </a:r>
          </a:p>
          <a:p>
            <a:pPr algn="just"/>
            <a:r>
              <a:rPr lang="en-US" b="1" i="0" u="sng" dirty="0">
                <a:effectLst/>
                <a:latin typeface="Nunito" pitchFamily="2" charset="0"/>
              </a:rPr>
              <a:t>Primary Data</a:t>
            </a:r>
            <a:r>
              <a:rPr lang="en-US" b="1" i="0" dirty="0">
                <a:solidFill>
                  <a:srgbClr val="273239"/>
                </a:solidFill>
                <a:effectLst/>
                <a:latin typeface="Nunito" pitchFamily="2" charset="0"/>
              </a:rPr>
              <a:t> </a:t>
            </a:r>
            <a:r>
              <a:rPr lang="en-US" b="0" i="0" dirty="0">
                <a:solidFill>
                  <a:srgbClr val="273239"/>
                </a:solidFill>
                <a:effectLst/>
                <a:latin typeface="Nunito" pitchFamily="2" charset="0"/>
              </a:rPr>
              <a:t>and </a:t>
            </a:r>
            <a:r>
              <a:rPr lang="en-US" b="1" i="0" u="sng" dirty="0">
                <a:effectLst/>
                <a:latin typeface="Nunito" pitchFamily="2" charset="0"/>
              </a:rPr>
              <a:t>Secondary Data</a:t>
            </a:r>
            <a:r>
              <a:rPr lang="en-US" b="1" i="0" dirty="0">
                <a:solidFill>
                  <a:srgbClr val="273239"/>
                </a:solidFill>
                <a:effectLst/>
                <a:latin typeface="Nunito" pitchFamily="2" charset="0"/>
              </a:rPr>
              <a:t>. </a:t>
            </a:r>
            <a:r>
              <a:rPr lang="en-US" b="0" i="0" dirty="0">
                <a:solidFill>
                  <a:srgbClr val="273239"/>
                </a:solidFill>
                <a:effectLst/>
                <a:latin typeface="Nunito" pitchFamily="2" charset="0"/>
              </a:rPr>
              <a:t>Primary Data is the data collected by the investigator from primary sources for the first time from scratch. However, Secondary Data is the data already in existence that has been previously collected by someone else for other purposes. It does not include any real-time data as the research has already been done on that information.</a:t>
            </a:r>
            <a:endParaRPr lang="en-US" dirty="0"/>
          </a:p>
        </p:txBody>
      </p:sp>
    </p:spTree>
    <p:extLst>
      <p:ext uri="{BB962C8B-B14F-4D97-AF65-F5344CB8AC3E}">
        <p14:creationId xmlns:p14="http://schemas.microsoft.com/office/powerpoint/2010/main" val="1162056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3E578-237C-64D7-DC1C-16D6578A49BA}"/>
              </a:ext>
            </a:extLst>
          </p:cNvPr>
          <p:cNvSpPr>
            <a:spLocks noGrp="1"/>
          </p:cNvSpPr>
          <p:nvPr>
            <p:ph type="title"/>
          </p:nvPr>
        </p:nvSpPr>
        <p:spPr>
          <a:xfrm>
            <a:off x="838200" y="365126"/>
            <a:ext cx="10515600" cy="539750"/>
          </a:xfrm>
        </p:spPr>
        <p:txBody>
          <a:bodyPr>
            <a:normAutofit fontScale="90000"/>
          </a:bodyPr>
          <a:lstStyle/>
          <a:p>
            <a:r>
              <a:rPr lang="en-US" dirty="0"/>
              <a:t>Methods for Primary Data Collection</a:t>
            </a:r>
          </a:p>
        </p:txBody>
      </p:sp>
      <p:sp>
        <p:nvSpPr>
          <p:cNvPr id="3" name="Content Placeholder 2">
            <a:extLst>
              <a:ext uri="{FF2B5EF4-FFF2-40B4-BE49-F238E27FC236}">
                <a16:creationId xmlns:a16="http://schemas.microsoft.com/office/drawing/2014/main" id="{CB45AD39-842C-EA03-4FD6-FEC69AB1F9CE}"/>
              </a:ext>
            </a:extLst>
          </p:cNvPr>
          <p:cNvSpPr>
            <a:spLocks noGrp="1"/>
          </p:cNvSpPr>
          <p:nvPr>
            <p:ph idx="1"/>
          </p:nvPr>
        </p:nvSpPr>
        <p:spPr>
          <a:xfrm>
            <a:off x="838200" y="1857374"/>
            <a:ext cx="10515600" cy="5000625"/>
          </a:xfrm>
        </p:spPr>
        <p:txBody>
          <a:bodyPr/>
          <a:lstStyle/>
          <a:p>
            <a:r>
              <a:rPr lang="en-US" b="1" i="0" u="sng" dirty="0">
                <a:effectLst/>
                <a:latin typeface="Nunito" pitchFamily="2" charset="0"/>
                <a:hlinkClick r:id="rId2"/>
              </a:rPr>
              <a:t>Direct Personal Investigation</a:t>
            </a:r>
            <a:r>
              <a:rPr lang="en-US" b="1" u="sng" dirty="0">
                <a:solidFill>
                  <a:srgbClr val="273239"/>
                </a:solidFill>
                <a:latin typeface="Nunito" pitchFamily="2" charset="0"/>
              </a:rPr>
              <a:t> - </a:t>
            </a:r>
            <a:r>
              <a:rPr lang="en-US" u="sng" dirty="0">
                <a:solidFill>
                  <a:srgbClr val="273239"/>
                </a:solidFill>
                <a:latin typeface="Nunito" pitchFamily="2" charset="0"/>
              </a:rPr>
              <a:t>P</a:t>
            </a:r>
            <a:r>
              <a:rPr lang="en-US" b="0" i="0" dirty="0">
                <a:solidFill>
                  <a:srgbClr val="273239"/>
                </a:solidFill>
                <a:effectLst/>
                <a:latin typeface="Nunito" pitchFamily="2" charset="0"/>
              </a:rPr>
              <a:t>ersonal investigation involves collecting data personally from the source of origin.</a:t>
            </a:r>
          </a:p>
          <a:p>
            <a:pPr algn="just"/>
            <a:r>
              <a:rPr lang="en-US" b="1" dirty="0">
                <a:solidFill>
                  <a:srgbClr val="273239"/>
                </a:solidFill>
                <a:latin typeface="Nunito" pitchFamily="2" charset="0"/>
              </a:rPr>
              <a:t>Example</a:t>
            </a:r>
            <a:r>
              <a:rPr lang="en-US" dirty="0">
                <a:solidFill>
                  <a:srgbClr val="273239"/>
                </a:solidFill>
                <a:latin typeface="Nunito" pitchFamily="2" charset="0"/>
              </a:rPr>
              <a:t> -</a:t>
            </a:r>
            <a:r>
              <a:rPr lang="en-US" b="0" i="0" dirty="0">
                <a:solidFill>
                  <a:srgbClr val="273239"/>
                </a:solidFill>
                <a:effectLst/>
                <a:latin typeface="Nunito" pitchFamily="2" charset="0"/>
              </a:rPr>
              <a:t> Direct contact with the household women to obtain information about their daily routine and schedule</a:t>
            </a:r>
          </a:p>
          <a:p>
            <a:pPr algn="just"/>
            <a:endParaRPr lang="en-US" b="0" i="0" dirty="0">
              <a:solidFill>
                <a:srgbClr val="273239"/>
              </a:solidFill>
              <a:effectLst/>
              <a:latin typeface="Nunito" pitchFamily="2" charset="0"/>
            </a:endParaRPr>
          </a:p>
          <a:p>
            <a:pPr algn="just"/>
            <a:r>
              <a:rPr lang="en-US" b="1" i="0" u="sng" dirty="0">
                <a:effectLst/>
                <a:latin typeface="Nunito" pitchFamily="2" charset="0"/>
                <a:hlinkClick r:id="rId3"/>
              </a:rPr>
              <a:t>Indirect Oral Investigation</a:t>
            </a:r>
            <a:r>
              <a:rPr lang="en-US" u="sng" dirty="0">
                <a:solidFill>
                  <a:srgbClr val="273239"/>
                </a:solidFill>
                <a:latin typeface="Nunito" pitchFamily="2" charset="0"/>
              </a:rPr>
              <a:t> - T</a:t>
            </a:r>
            <a:r>
              <a:rPr lang="en-US" b="0" i="0" dirty="0">
                <a:solidFill>
                  <a:srgbClr val="273239"/>
                </a:solidFill>
                <a:effectLst/>
                <a:latin typeface="Nunito" pitchFamily="2" charset="0"/>
              </a:rPr>
              <a:t>he investigator does not make direct contact with the person from whom he/she needs information.</a:t>
            </a:r>
          </a:p>
          <a:p>
            <a:r>
              <a:rPr lang="en-US" b="1" dirty="0"/>
              <a:t>Example-</a:t>
            </a:r>
            <a:r>
              <a:rPr lang="en-US" dirty="0"/>
              <a:t> </a:t>
            </a:r>
            <a:r>
              <a:rPr lang="en-US" dirty="0">
                <a:solidFill>
                  <a:srgbClr val="273239"/>
                </a:solidFill>
                <a:latin typeface="Nunito" pitchFamily="2" charset="0"/>
              </a:rPr>
              <a:t>C</a:t>
            </a:r>
            <a:r>
              <a:rPr lang="en-US" i="0" dirty="0">
                <a:solidFill>
                  <a:srgbClr val="273239"/>
                </a:solidFill>
                <a:effectLst/>
                <a:latin typeface="Nunito" pitchFamily="2" charset="0"/>
              </a:rPr>
              <a:t>ollecting data of employees from their superiors or managers</a:t>
            </a:r>
          </a:p>
          <a:p>
            <a:endParaRPr lang="en-US" dirty="0"/>
          </a:p>
        </p:txBody>
      </p:sp>
    </p:spTree>
    <p:extLst>
      <p:ext uri="{BB962C8B-B14F-4D97-AF65-F5344CB8AC3E}">
        <p14:creationId xmlns:p14="http://schemas.microsoft.com/office/powerpoint/2010/main" val="2738625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9E213-3292-95ED-7227-D3071D579161}"/>
              </a:ext>
            </a:extLst>
          </p:cNvPr>
          <p:cNvSpPr>
            <a:spLocks noGrp="1"/>
          </p:cNvSpPr>
          <p:nvPr>
            <p:ph type="title"/>
          </p:nvPr>
        </p:nvSpPr>
        <p:spPr>
          <a:xfrm>
            <a:off x="838200" y="304165"/>
            <a:ext cx="10515600" cy="739775"/>
          </a:xfrm>
        </p:spPr>
        <p:txBody>
          <a:bodyPr/>
          <a:lstStyle/>
          <a:p>
            <a:r>
              <a:rPr lang="en-US" b="1" dirty="0"/>
              <a:t>What is Data Analytics</a:t>
            </a:r>
          </a:p>
        </p:txBody>
      </p:sp>
      <p:sp>
        <p:nvSpPr>
          <p:cNvPr id="3" name="Content Placeholder 2">
            <a:extLst>
              <a:ext uri="{FF2B5EF4-FFF2-40B4-BE49-F238E27FC236}">
                <a16:creationId xmlns:a16="http://schemas.microsoft.com/office/drawing/2014/main" id="{341B9699-8A70-8A8C-0472-28A47AF9B664}"/>
              </a:ext>
            </a:extLst>
          </p:cNvPr>
          <p:cNvSpPr>
            <a:spLocks noGrp="1"/>
          </p:cNvSpPr>
          <p:nvPr>
            <p:ph idx="1"/>
          </p:nvPr>
        </p:nvSpPr>
        <p:spPr>
          <a:xfrm>
            <a:off x="838200" y="1419225"/>
            <a:ext cx="10515600" cy="5353050"/>
          </a:xfrm>
        </p:spPr>
        <p:txBody>
          <a:bodyPr/>
          <a:lstStyle/>
          <a:p>
            <a:pPr algn="just"/>
            <a:r>
              <a:rPr lang="en-US" dirty="0">
                <a:solidFill>
                  <a:srgbClr val="273239"/>
                </a:solidFill>
                <a:latin typeface="Nunito" panose="020F0502020204030204" pitchFamily="2" charset="0"/>
              </a:rPr>
              <a:t>D</a:t>
            </a:r>
            <a:r>
              <a:rPr lang="en-US" b="0" i="0" dirty="0">
                <a:solidFill>
                  <a:srgbClr val="273239"/>
                </a:solidFill>
                <a:effectLst/>
                <a:latin typeface="Nunito" panose="020F0502020204030204" pitchFamily="2" charset="0"/>
              </a:rPr>
              <a:t>ata analytics is the process of manipulating data to extract useful trends and hidden patterns which can help us derive valuable insights to make business predictions.</a:t>
            </a:r>
            <a:endParaRPr lang="en-US" dirty="0"/>
          </a:p>
        </p:txBody>
      </p:sp>
      <p:pic>
        <p:nvPicPr>
          <p:cNvPr id="1026" name="Picture 2" descr="Data Analytics technique and Life Cycle">
            <a:extLst>
              <a:ext uri="{FF2B5EF4-FFF2-40B4-BE49-F238E27FC236}">
                <a16:creationId xmlns:a16="http://schemas.microsoft.com/office/drawing/2014/main" id="{8D6FEF8E-24F3-1F8D-A6F8-3BFBCDBF99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714625"/>
            <a:ext cx="8757919" cy="4057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31416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DA25E-E7FF-6172-7B9A-73AD48DB006F}"/>
              </a:ext>
            </a:extLst>
          </p:cNvPr>
          <p:cNvSpPr>
            <a:spLocks noGrp="1"/>
          </p:cNvSpPr>
          <p:nvPr>
            <p:ph type="title"/>
          </p:nvPr>
        </p:nvSpPr>
        <p:spPr>
          <a:xfrm>
            <a:off x="838200" y="365126"/>
            <a:ext cx="10515600" cy="501650"/>
          </a:xfrm>
        </p:spPr>
        <p:txBody>
          <a:bodyPr>
            <a:normAutofit fontScale="90000"/>
          </a:bodyPr>
          <a:lstStyle/>
          <a:p>
            <a:r>
              <a:rPr lang="en-US" dirty="0"/>
              <a:t>Cont..</a:t>
            </a:r>
          </a:p>
        </p:txBody>
      </p:sp>
      <p:sp>
        <p:nvSpPr>
          <p:cNvPr id="3" name="Content Placeholder 2">
            <a:extLst>
              <a:ext uri="{FF2B5EF4-FFF2-40B4-BE49-F238E27FC236}">
                <a16:creationId xmlns:a16="http://schemas.microsoft.com/office/drawing/2014/main" id="{EA41AA8D-2225-E143-8268-E7246BF42740}"/>
              </a:ext>
            </a:extLst>
          </p:cNvPr>
          <p:cNvSpPr>
            <a:spLocks noGrp="1"/>
          </p:cNvSpPr>
          <p:nvPr>
            <p:ph idx="1"/>
          </p:nvPr>
        </p:nvSpPr>
        <p:spPr>
          <a:xfrm>
            <a:off x="838200" y="1543050"/>
            <a:ext cx="10515600" cy="5314949"/>
          </a:xfrm>
        </p:spPr>
        <p:txBody>
          <a:bodyPr/>
          <a:lstStyle/>
          <a:p>
            <a:pPr algn="just"/>
            <a:r>
              <a:rPr lang="en-US" b="1" i="0" u="sng" dirty="0">
                <a:effectLst/>
                <a:latin typeface="Nunito" pitchFamily="2" charset="0"/>
              </a:rPr>
              <a:t>Information from Local Sources or Correspondents - </a:t>
            </a:r>
            <a:r>
              <a:rPr lang="en-US" u="sng" dirty="0">
                <a:solidFill>
                  <a:srgbClr val="273239"/>
                </a:solidFill>
                <a:latin typeface="Nunito" pitchFamily="2" charset="0"/>
              </a:rPr>
              <a:t>T</a:t>
            </a:r>
            <a:r>
              <a:rPr lang="en-US" b="0" i="0" dirty="0">
                <a:solidFill>
                  <a:srgbClr val="273239"/>
                </a:solidFill>
                <a:effectLst/>
                <a:latin typeface="Nunito" pitchFamily="2" charset="0"/>
              </a:rPr>
              <a:t>he investigator appoints correspondents or local persons at various places, which are then furnished by them to the investigator. With the help of correspondents and local persons, the investigators can cover a wide area.</a:t>
            </a:r>
          </a:p>
          <a:p>
            <a:pPr algn="just"/>
            <a:r>
              <a:rPr lang="en-US" b="1" i="0" u="sng" dirty="0">
                <a:effectLst/>
                <a:latin typeface="Nunito" pitchFamily="2" charset="0"/>
              </a:rPr>
              <a:t>Information through Questionnaires and Schedules</a:t>
            </a:r>
            <a:r>
              <a:rPr lang="en-US" u="sng" dirty="0">
                <a:solidFill>
                  <a:srgbClr val="273239"/>
                </a:solidFill>
                <a:latin typeface="Nunito" pitchFamily="2" charset="0"/>
              </a:rPr>
              <a:t> - </a:t>
            </a:r>
            <a:r>
              <a:rPr lang="en-US" b="0" i="0" dirty="0">
                <a:solidFill>
                  <a:srgbClr val="273239"/>
                </a:solidFill>
                <a:effectLst/>
                <a:latin typeface="Nunito" pitchFamily="2" charset="0"/>
              </a:rPr>
              <a:t>the investigator, while keeping in mind the motive of the study, prepares a questionnaire. The investigator can collect data through the questionnaire in two ways:</a:t>
            </a:r>
          </a:p>
          <a:p>
            <a:pPr algn="just"/>
            <a:endParaRPr lang="en-US" dirty="0"/>
          </a:p>
        </p:txBody>
      </p:sp>
    </p:spTree>
    <p:extLst>
      <p:ext uri="{BB962C8B-B14F-4D97-AF65-F5344CB8AC3E}">
        <p14:creationId xmlns:p14="http://schemas.microsoft.com/office/powerpoint/2010/main" val="2133536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54DDB-C86D-72AF-9649-174972A05483}"/>
              </a:ext>
            </a:extLst>
          </p:cNvPr>
          <p:cNvSpPr>
            <a:spLocks noGrp="1"/>
          </p:cNvSpPr>
          <p:nvPr>
            <p:ph type="title"/>
          </p:nvPr>
        </p:nvSpPr>
        <p:spPr/>
        <p:txBody>
          <a:bodyPr/>
          <a:lstStyle/>
          <a:p>
            <a:r>
              <a:rPr lang="en-US" b="1" i="0" dirty="0">
                <a:solidFill>
                  <a:srgbClr val="273239"/>
                </a:solidFill>
                <a:effectLst/>
                <a:latin typeface="Nunito" pitchFamily="2" charset="0"/>
              </a:rPr>
              <a:t>Methods of Collecting Secondary Data</a:t>
            </a:r>
            <a:br>
              <a:rPr lang="en-US" b="1" i="0" dirty="0">
                <a:solidFill>
                  <a:srgbClr val="273239"/>
                </a:solidFill>
                <a:effectLst/>
                <a:latin typeface="Nunito" pitchFamily="2" charset="0"/>
              </a:rPr>
            </a:br>
            <a:endParaRPr lang="en-US" dirty="0"/>
          </a:p>
        </p:txBody>
      </p:sp>
      <p:sp>
        <p:nvSpPr>
          <p:cNvPr id="3" name="Content Placeholder 2">
            <a:extLst>
              <a:ext uri="{FF2B5EF4-FFF2-40B4-BE49-F238E27FC236}">
                <a16:creationId xmlns:a16="http://schemas.microsoft.com/office/drawing/2014/main" id="{D750701B-D34E-91C1-0577-4AE1C8987EE9}"/>
              </a:ext>
            </a:extLst>
          </p:cNvPr>
          <p:cNvSpPr>
            <a:spLocks noGrp="1"/>
          </p:cNvSpPr>
          <p:nvPr>
            <p:ph idx="1"/>
          </p:nvPr>
        </p:nvSpPr>
        <p:spPr>
          <a:xfrm>
            <a:off x="838200" y="1825624"/>
            <a:ext cx="10515600" cy="5032375"/>
          </a:xfrm>
        </p:spPr>
        <p:txBody>
          <a:bodyPr/>
          <a:lstStyle/>
          <a:p>
            <a:r>
              <a:rPr lang="en-US" dirty="0"/>
              <a:t>Published Source</a:t>
            </a:r>
          </a:p>
          <a:p>
            <a:r>
              <a:rPr lang="en-US" b="1" i="0" dirty="0">
                <a:solidFill>
                  <a:srgbClr val="273239"/>
                </a:solidFill>
                <a:effectLst/>
                <a:latin typeface="Nunito" pitchFamily="2" charset="0"/>
              </a:rPr>
              <a:t>Government Publications</a:t>
            </a:r>
          </a:p>
          <a:p>
            <a:pPr algn="just"/>
            <a:r>
              <a:rPr lang="en-US" b="1" dirty="0">
                <a:solidFill>
                  <a:srgbClr val="273239"/>
                </a:solidFill>
                <a:latin typeface="Nunito" pitchFamily="2" charset="0"/>
              </a:rPr>
              <a:t>Examples - </a:t>
            </a:r>
            <a:r>
              <a:rPr lang="en-US" b="0" i="0" dirty="0">
                <a:solidFill>
                  <a:srgbClr val="273239"/>
                </a:solidFill>
                <a:effectLst/>
                <a:latin typeface="Nunito" pitchFamily="2" charset="0"/>
              </a:rPr>
              <a:t>Government publications on Statistics are the Annual Survey of Industries, Statistical Abstract of India, etc.</a:t>
            </a:r>
            <a:endParaRPr lang="en-US" b="1" i="0" dirty="0">
              <a:solidFill>
                <a:srgbClr val="273239"/>
              </a:solidFill>
              <a:effectLst/>
              <a:latin typeface="Nunito" pitchFamily="2" charset="0"/>
            </a:endParaRPr>
          </a:p>
          <a:p>
            <a:r>
              <a:rPr lang="en-US" b="1" i="0" dirty="0">
                <a:solidFill>
                  <a:srgbClr val="273239"/>
                </a:solidFill>
                <a:effectLst/>
                <a:latin typeface="Nunito" pitchFamily="2" charset="0"/>
              </a:rPr>
              <a:t>Semi-Government Publications</a:t>
            </a:r>
          </a:p>
          <a:p>
            <a:pPr algn="just"/>
            <a:r>
              <a:rPr lang="en-US" b="1" dirty="0">
                <a:solidFill>
                  <a:srgbClr val="273239"/>
                </a:solidFill>
                <a:latin typeface="Nunito" pitchFamily="2" charset="0"/>
              </a:rPr>
              <a:t>Examples - </a:t>
            </a:r>
            <a:r>
              <a:rPr lang="en-US" dirty="0">
                <a:solidFill>
                  <a:srgbClr val="273239"/>
                </a:solidFill>
                <a:latin typeface="Nunito" pitchFamily="2" charset="0"/>
              </a:rPr>
              <a:t>S</a:t>
            </a:r>
            <a:r>
              <a:rPr lang="en-US" b="0" i="0" dirty="0">
                <a:solidFill>
                  <a:srgbClr val="273239"/>
                </a:solidFill>
                <a:effectLst/>
                <a:latin typeface="Nunito" pitchFamily="2" charset="0"/>
              </a:rPr>
              <a:t>emi-government bodies are Metropolitan Councils, Municipalities, </a:t>
            </a:r>
            <a:r>
              <a:rPr lang="en-US" b="0" i="0" dirty="0" err="1">
                <a:solidFill>
                  <a:srgbClr val="273239"/>
                </a:solidFill>
                <a:effectLst/>
                <a:latin typeface="Nunito" pitchFamily="2" charset="0"/>
              </a:rPr>
              <a:t>etc</a:t>
            </a:r>
            <a:endParaRPr lang="en-US" b="1" dirty="0">
              <a:solidFill>
                <a:srgbClr val="273239"/>
              </a:solidFill>
              <a:latin typeface="Nunito" pitchFamily="2" charset="0"/>
            </a:endParaRPr>
          </a:p>
          <a:p>
            <a:r>
              <a:rPr lang="en-US" b="1" i="0" dirty="0">
                <a:solidFill>
                  <a:srgbClr val="273239"/>
                </a:solidFill>
                <a:effectLst/>
                <a:latin typeface="Nunito" pitchFamily="2" charset="0"/>
              </a:rPr>
              <a:t>Publications of Trade Associations</a:t>
            </a:r>
          </a:p>
          <a:p>
            <a:pPr algn="just"/>
            <a:r>
              <a:rPr lang="en-US" b="1" dirty="0">
                <a:solidFill>
                  <a:srgbClr val="273239"/>
                </a:solidFill>
                <a:latin typeface="Nunito" pitchFamily="2" charset="0"/>
              </a:rPr>
              <a:t>Examples - </a:t>
            </a:r>
            <a:r>
              <a:rPr lang="en-US" dirty="0">
                <a:solidFill>
                  <a:srgbClr val="273239"/>
                </a:solidFill>
                <a:latin typeface="Nunito" pitchFamily="2" charset="0"/>
              </a:rPr>
              <a:t>D</a:t>
            </a:r>
            <a:r>
              <a:rPr lang="en-US" b="0" i="0" dirty="0">
                <a:solidFill>
                  <a:srgbClr val="273239"/>
                </a:solidFill>
                <a:effectLst/>
                <a:latin typeface="Nunito" pitchFamily="2" charset="0"/>
              </a:rPr>
              <a:t>ata published by Sugar Mills Association regarding different sugar mills in India.</a:t>
            </a:r>
            <a:endParaRPr lang="en-US" dirty="0"/>
          </a:p>
        </p:txBody>
      </p:sp>
    </p:spTree>
    <p:extLst>
      <p:ext uri="{BB962C8B-B14F-4D97-AF65-F5344CB8AC3E}">
        <p14:creationId xmlns:p14="http://schemas.microsoft.com/office/powerpoint/2010/main" val="943733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41732-4712-DC0D-B8E3-9E72DAD6E7F4}"/>
              </a:ext>
            </a:extLst>
          </p:cNvPr>
          <p:cNvSpPr>
            <a:spLocks noGrp="1"/>
          </p:cNvSpPr>
          <p:nvPr>
            <p:ph type="title"/>
          </p:nvPr>
        </p:nvSpPr>
        <p:spPr/>
        <p:txBody>
          <a:bodyPr/>
          <a:lstStyle/>
          <a:p>
            <a:r>
              <a:rPr lang="en-US" dirty="0"/>
              <a:t>Cont.  </a:t>
            </a:r>
          </a:p>
        </p:txBody>
      </p:sp>
      <p:sp>
        <p:nvSpPr>
          <p:cNvPr id="3" name="Content Placeholder 2">
            <a:extLst>
              <a:ext uri="{FF2B5EF4-FFF2-40B4-BE49-F238E27FC236}">
                <a16:creationId xmlns:a16="http://schemas.microsoft.com/office/drawing/2014/main" id="{5AD206B5-D191-F6F9-DEA1-DFC67B8A6349}"/>
              </a:ext>
            </a:extLst>
          </p:cNvPr>
          <p:cNvSpPr>
            <a:spLocks noGrp="1"/>
          </p:cNvSpPr>
          <p:nvPr>
            <p:ph idx="1"/>
          </p:nvPr>
        </p:nvSpPr>
        <p:spPr/>
        <p:txBody>
          <a:bodyPr/>
          <a:lstStyle/>
          <a:p>
            <a:r>
              <a:rPr lang="en-US" b="1" i="0" dirty="0">
                <a:solidFill>
                  <a:srgbClr val="273239"/>
                </a:solidFill>
                <a:effectLst/>
                <a:latin typeface="Nunito" pitchFamily="2" charset="0"/>
              </a:rPr>
              <a:t>Journals and Papers </a:t>
            </a:r>
          </a:p>
          <a:p>
            <a:r>
              <a:rPr lang="en-US" b="1" i="0" dirty="0">
                <a:solidFill>
                  <a:srgbClr val="273239"/>
                </a:solidFill>
                <a:effectLst/>
                <a:latin typeface="Nunito" pitchFamily="2" charset="0"/>
              </a:rPr>
              <a:t>International Publications</a:t>
            </a:r>
            <a:endParaRPr lang="en-US" b="1" dirty="0">
              <a:solidFill>
                <a:srgbClr val="273239"/>
              </a:solidFill>
              <a:latin typeface="Nunito" pitchFamily="2" charset="0"/>
            </a:endParaRPr>
          </a:p>
          <a:p>
            <a:r>
              <a:rPr lang="en-US" b="1" i="0" dirty="0">
                <a:solidFill>
                  <a:srgbClr val="273239"/>
                </a:solidFill>
                <a:effectLst/>
                <a:latin typeface="Nunito" pitchFamily="2" charset="0"/>
              </a:rPr>
              <a:t>Publications of Research Institutions</a:t>
            </a:r>
            <a:endParaRPr lang="en-US" dirty="0"/>
          </a:p>
        </p:txBody>
      </p:sp>
    </p:spTree>
    <p:extLst>
      <p:ext uri="{BB962C8B-B14F-4D97-AF65-F5344CB8AC3E}">
        <p14:creationId xmlns:p14="http://schemas.microsoft.com/office/powerpoint/2010/main" val="41235961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228F8-6E38-3FF4-D66F-94947A6083CA}"/>
              </a:ext>
            </a:extLst>
          </p:cNvPr>
          <p:cNvSpPr>
            <a:spLocks noGrp="1"/>
          </p:cNvSpPr>
          <p:nvPr>
            <p:ph type="title"/>
          </p:nvPr>
        </p:nvSpPr>
        <p:spPr/>
        <p:txBody>
          <a:bodyPr/>
          <a:lstStyle/>
          <a:p>
            <a:r>
              <a:rPr lang="en-US" b="1" i="0" dirty="0">
                <a:solidFill>
                  <a:srgbClr val="273239"/>
                </a:solidFill>
                <a:effectLst/>
                <a:latin typeface="Nunito" pitchFamily="2" charset="0"/>
              </a:rPr>
              <a:t>Unpublished Sources</a:t>
            </a:r>
            <a:br>
              <a:rPr lang="en-US" b="1" i="0" dirty="0">
                <a:solidFill>
                  <a:srgbClr val="273239"/>
                </a:solidFill>
                <a:effectLst/>
                <a:latin typeface="Nunito" pitchFamily="2" charset="0"/>
              </a:rPr>
            </a:br>
            <a:endParaRPr lang="en-US" dirty="0"/>
          </a:p>
        </p:txBody>
      </p:sp>
      <p:sp>
        <p:nvSpPr>
          <p:cNvPr id="3" name="Content Placeholder 2">
            <a:extLst>
              <a:ext uri="{FF2B5EF4-FFF2-40B4-BE49-F238E27FC236}">
                <a16:creationId xmlns:a16="http://schemas.microsoft.com/office/drawing/2014/main" id="{0501A680-8B81-83E8-6E6D-EDF8A862FDF1}"/>
              </a:ext>
            </a:extLst>
          </p:cNvPr>
          <p:cNvSpPr>
            <a:spLocks noGrp="1"/>
          </p:cNvSpPr>
          <p:nvPr>
            <p:ph idx="1"/>
          </p:nvPr>
        </p:nvSpPr>
        <p:spPr/>
        <p:txBody>
          <a:bodyPr/>
          <a:lstStyle/>
          <a:p>
            <a:pPr algn="just"/>
            <a:r>
              <a:rPr lang="en-US" b="0" i="0" dirty="0">
                <a:solidFill>
                  <a:srgbClr val="273239"/>
                </a:solidFill>
                <a:effectLst/>
                <a:latin typeface="Nunito" pitchFamily="2" charset="0"/>
              </a:rPr>
              <a:t>Another source of collecting secondary data is unpublished sources. The data in unpublished sources is collected by different government organizations and other organizations. These organizations usually collect data for their self-use and are not published anywhere. For example, research work done by professors, professionals, teachers and records maintained by business and private enterprises.</a:t>
            </a:r>
            <a:endParaRPr lang="en-US" dirty="0"/>
          </a:p>
        </p:txBody>
      </p:sp>
    </p:spTree>
    <p:extLst>
      <p:ext uri="{BB962C8B-B14F-4D97-AF65-F5344CB8AC3E}">
        <p14:creationId xmlns:p14="http://schemas.microsoft.com/office/powerpoint/2010/main" val="27963791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E4750-67F7-9A25-F592-6D496767E9E6}"/>
              </a:ext>
            </a:extLst>
          </p:cNvPr>
          <p:cNvSpPr>
            <a:spLocks noGrp="1"/>
          </p:cNvSpPr>
          <p:nvPr>
            <p:ph type="title"/>
          </p:nvPr>
        </p:nvSpPr>
        <p:spPr/>
        <p:txBody>
          <a:bodyPr/>
          <a:lstStyle/>
          <a:p>
            <a:r>
              <a:rPr lang="en-US" b="1" dirty="0"/>
              <a:t>Data Preprocessing</a:t>
            </a:r>
          </a:p>
        </p:txBody>
      </p:sp>
      <p:sp>
        <p:nvSpPr>
          <p:cNvPr id="3" name="Content Placeholder 2">
            <a:extLst>
              <a:ext uri="{FF2B5EF4-FFF2-40B4-BE49-F238E27FC236}">
                <a16:creationId xmlns:a16="http://schemas.microsoft.com/office/drawing/2014/main" id="{CE64520F-225F-25D6-CD93-29434C931C83}"/>
              </a:ext>
            </a:extLst>
          </p:cNvPr>
          <p:cNvSpPr>
            <a:spLocks noGrp="1"/>
          </p:cNvSpPr>
          <p:nvPr>
            <p:ph idx="1"/>
          </p:nvPr>
        </p:nvSpPr>
        <p:spPr/>
        <p:txBody>
          <a:bodyPr/>
          <a:lstStyle/>
          <a:p>
            <a:pPr algn="just"/>
            <a:r>
              <a:rPr lang="en-US" b="0" i="0" dirty="0">
                <a:solidFill>
                  <a:srgbClr val="273239"/>
                </a:solidFill>
                <a:effectLst/>
                <a:latin typeface="Nunito" pitchFamily="2" charset="0"/>
              </a:rPr>
              <a:t>Data preprocessing is an important step in the data analytics process. It refers to the cleaning, transforming, and integrating of data in order to make it ready for analysis. The goal of data preprocessing is to improve the quality of the data and to make it more suitable for the specific data analysis task.</a:t>
            </a:r>
            <a:endParaRPr lang="en-US" dirty="0"/>
          </a:p>
        </p:txBody>
      </p:sp>
    </p:spTree>
    <p:extLst>
      <p:ext uri="{BB962C8B-B14F-4D97-AF65-F5344CB8AC3E}">
        <p14:creationId xmlns:p14="http://schemas.microsoft.com/office/powerpoint/2010/main" val="2516083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42A22-C569-F8F9-840C-9367BB0A166D}"/>
              </a:ext>
            </a:extLst>
          </p:cNvPr>
          <p:cNvSpPr>
            <a:spLocks noGrp="1"/>
          </p:cNvSpPr>
          <p:nvPr>
            <p:ph type="title"/>
          </p:nvPr>
        </p:nvSpPr>
        <p:spPr>
          <a:xfrm>
            <a:off x="838200" y="365125"/>
            <a:ext cx="10515600" cy="478155"/>
          </a:xfrm>
        </p:spPr>
        <p:txBody>
          <a:bodyPr>
            <a:normAutofit fontScale="90000"/>
          </a:bodyPr>
          <a:lstStyle/>
          <a:p>
            <a:r>
              <a:rPr lang="en-US" b="1" dirty="0"/>
              <a:t>Steps Involve in Data Preprocessing</a:t>
            </a:r>
          </a:p>
        </p:txBody>
      </p:sp>
      <p:sp>
        <p:nvSpPr>
          <p:cNvPr id="3" name="Content Placeholder 2">
            <a:extLst>
              <a:ext uri="{FF2B5EF4-FFF2-40B4-BE49-F238E27FC236}">
                <a16:creationId xmlns:a16="http://schemas.microsoft.com/office/drawing/2014/main" id="{49171134-A97A-5C11-C418-9E54D527D1CE}"/>
              </a:ext>
            </a:extLst>
          </p:cNvPr>
          <p:cNvSpPr>
            <a:spLocks noGrp="1"/>
          </p:cNvSpPr>
          <p:nvPr>
            <p:ph idx="1"/>
          </p:nvPr>
        </p:nvSpPr>
        <p:spPr>
          <a:xfrm>
            <a:off x="838200" y="1097280"/>
            <a:ext cx="10515600" cy="5079683"/>
          </a:xfrm>
        </p:spPr>
        <p:txBody>
          <a:bodyPr/>
          <a:lstStyle/>
          <a:p>
            <a:r>
              <a:rPr lang="en-US" b="0" i="0" dirty="0">
                <a:solidFill>
                  <a:srgbClr val="273239"/>
                </a:solidFill>
                <a:effectLst/>
                <a:latin typeface="Nunito" pitchFamily="2" charset="0"/>
              </a:rPr>
              <a:t>Used transform the raw data in a useful and efficient format. </a:t>
            </a:r>
            <a:endParaRPr lang="en-US" dirty="0"/>
          </a:p>
        </p:txBody>
      </p:sp>
      <p:pic>
        <p:nvPicPr>
          <p:cNvPr id="6146" name="Picture 2">
            <a:extLst>
              <a:ext uri="{FF2B5EF4-FFF2-40B4-BE49-F238E27FC236}">
                <a16:creationId xmlns:a16="http://schemas.microsoft.com/office/drawing/2014/main" id="{A7980F0F-076E-8C37-5E2E-E259267CDF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778317"/>
            <a:ext cx="10515600" cy="50796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21695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CB237-45DD-D620-D423-224576E7E3FA}"/>
              </a:ext>
            </a:extLst>
          </p:cNvPr>
          <p:cNvSpPr>
            <a:spLocks noGrp="1"/>
          </p:cNvSpPr>
          <p:nvPr>
            <p:ph type="title"/>
          </p:nvPr>
        </p:nvSpPr>
        <p:spPr>
          <a:xfrm>
            <a:off x="838200" y="822326"/>
            <a:ext cx="10515600" cy="311150"/>
          </a:xfrm>
        </p:spPr>
        <p:txBody>
          <a:bodyPr>
            <a:normAutofit fontScale="90000"/>
          </a:bodyPr>
          <a:lstStyle/>
          <a:p>
            <a:r>
              <a:rPr lang="en-US" b="1" i="0" dirty="0">
                <a:solidFill>
                  <a:srgbClr val="273239"/>
                </a:solidFill>
                <a:effectLst/>
                <a:latin typeface="Nunito" pitchFamily="2" charset="0"/>
              </a:rPr>
              <a:t>1. Data Cleaning</a:t>
            </a:r>
            <a:endParaRPr lang="en-US" dirty="0"/>
          </a:p>
        </p:txBody>
      </p:sp>
      <p:sp>
        <p:nvSpPr>
          <p:cNvPr id="3" name="Content Placeholder 2">
            <a:extLst>
              <a:ext uri="{FF2B5EF4-FFF2-40B4-BE49-F238E27FC236}">
                <a16:creationId xmlns:a16="http://schemas.microsoft.com/office/drawing/2014/main" id="{9BD5F364-0EBF-7307-E525-F4BCE860E138}"/>
              </a:ext>
            </a:extLst>
          </p:cNvPr>
          <p:cNvSpPr>
            <a:spLocks noGrp="1"/>
          </p:cNvSpPr>
          <p:nvPr>
            <p:ph idx="1"/>
          </p:nvPr>
        </p:nvSpPr>
        <p:spPr>
          <a:xfrm>
            <a:off x="838200" y="1952625"/>
            <a:ext cx="10515600" cy="4905374"/>
          </a:xfrm>
        </p:spPr>
        <p:txBody>
          <a:bodyPr/>
          <a:lstStyle/>
          <a:p>
            <a:pPr algn="just"/>
            <a:r>
              <a:rPr lang="en-US" b="0" i="0" dirty="0">
                <a:solidFill>
                  <a:srgbClr val="273239"/>
                </a:solidFill>
                <a:effectLst/>
                <a:latin typeface="Nunito" pitchFamily="2" charset="0"/>
              </a:rPr>
              <a:t>The data can have many irrelevant and missing parts. To handle this part, data cleaning is done. It involves handling of missing data, noisy data etc. </a:t>
            </a:r>
          </a:p>
          <a:p>
            <a:pPr algn="just"/>
            <a:endParaRPr lang="en-US" b="0" i="0" dirty="0">
              <a:solidFill>
                <a:srgbClr val="273239"/>
              </a:solidFill>
              <a:effectLst/>
              <a:latin typeface="Nunito" pitchFamily="2" charset="0"/>
            </a:endParaRPr>
          </a:p>
        </p:txBody>
      </p:sp>
    </p:spTree>
    <p:extLst>
      <p:ext uri="{BB962C8B-B14F-4D97-AF65-F5344CB8AC3E}">
        <p14:creationId xmlns:p14="http://schemas.microsoft.com/office/powerpoint/2010/main" val="7140599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6D739-279F-9E30-B1FF-C6D7C44282A1}"/>
              </a:ext>
            </a:extLst>
          </p:cNvPr>
          <p:cNvSpPr>
            <a:spLocks noGrp="1"/>
          </p:cNvSpPr>
          <p:nvPr>
            <p:ph type="title"/>
          </p:nvPr>
        </p:nvSpPr>
        <p:spPr/>
        <p:txBody>
          <a:bodyPr/>
          <a:lstStyle/>
          <a:p>
            <a:r>
              <a:rPr lang="en-US" b="1" i="0" dirty="0">
                <a:solidFill>
                  <a:srgbClr val="273239"/>
                </a:solidFill>
                <a:effectLst/>
                <a:latin typeface="Nunito" pitchFamily="2" charset="0"/>
              </a:rPr>
              <a:t>(a). Missing Data</a:t>
            </a:r>
            <a:endParaRPr lang="en-US" dirty="0"/>
          </a:p>
        </p:txBody>
      </p:sp>
      <p:sp>
        <p:nvSpPr>
          <p:cNvPr id="3" name="Content Placeholder 2">
            <a:extLst>
              <a:ext uri="{FF2B5EF4-FFF2-40B4-BE49-F238E27FC236}">
                <a16:creationId xmlns:a16="http://schemas.microsoft.com/office/drawing/2014/main" id="{DE7A5771-3B17-63ED-F3EF-0E7FE5525F20}"/>
              </a:ext>
            </a:extLst>
          </p:cNvPr>
          <p:cNvSpPr>
            <a:spLocks noGrp="1"/>
          </p:cNvSpPr>
          <p:nvPr>
            <p:ph idx="1"/>
          </p:nvPr>
        </p:nvSpPr>
        <p:spPr>
          <a:xfrm>
            <a:off x="838200" y="1847849"/>
            <a:ext cx="10515600" cy="4329113"/>
          </a:xfrm>
        </p:spPr>
        <p:txBody>
          <a:bodyPr/>
          <a:lstStyle/>
          <a:p>
            <a:endParaRPr lang="en-US" dirty="0"/>
          </a:p>
        </p:txBody>
      </p:sp>
      <p:pic>
        <p:nvPicPr>
          <p:cNvPr id="4" name="Picture 2" descr="Missing Values - SAS Tutorials - LibGuides at Kent State University">
            <a:extLst>
              <a:ext uri="{FF2B5EF4-FFF2-40B4-BE49-F238E27FC236}">
                <a16:creationId xmlns:a16="http://schemas.microsoft.com/office/drawing/2014/main" id="{90BD83D8-F42B-AE01-3F2D-EC46AB58F3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847848"/>
            <a:ext cx="10410825" cy="43291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24974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6824B-CD04-6200-3B13-3158AD0683A5}"/>
              </a:ext>
            </a:extLst>
          </p:cNvPr>
          <p:cNvSpPr>
            <a:spLocks noGrp="1"/>
          </p:cNvSpPr>
          <p:nvPr>
            <p:ph type="title"/>
          </p:nvPr>
        </p:nvSpPr>
        <p:spPr/>
        <p:txBody>
          <a:bodyPr/>
          <a:lstStyle/>
          <a:p>
            <a:r>
              <a:rPr lang="en-US" b="1" dirty="0"/>
              <a:t>Way of Handle Missing Data</a:t>
            </a:r>
          </a:p>
        </p:txBody>
      </p:sp>
      <p:sp>
        <p:nvSpPr>
          <p:cNvPr id="3" name="Content Placeholder 2">
            <a:extLst>
              <a:ext uri="{FF2B5EF4-FFF2-40B4-BE49-F238E27FC236}">
                <a16:creationId xmlns:a16="http://schemas.microsoft.com/office/drawing/2014/main" id="{C0F9CAF2-3BE8-A250-0140-8D19A8DD872D}"/>
              </a:ext>
            </a:extLst>
          </p:cNvPr>
          <p:cNvSpPr>
            <a:spLocks noGrp="1"/>
          </p:cNvSpPr>
          <p:nvPr>
            <p:ph idx="1"/>
          </p:nvPr>
        </p:nvSpPr>
        <p:spPr/>
        <p:txBody>
          <a:bodyPr>
            <a:normAutofit lnSpcReduction="10000"/>
          </a:bodyPr>
          <a:lstStyle/>
          <a:p>
            <a:pPr marL="0" indent="0" algn="just">
              <a:buNone/>
            </a:pPr>
            <a:r>
              <a:rPr lang="en-US" b="0" i="0" dirty="0">
                <a:solidFill>
                  <a:srgbClr val="273239"/>
                </a:solidFill>
                <a:effectLst/>
                <a:latin typeface="Nunito" pitchFamily="2" charset="0"/>
              </a:rPr>
              <a:t>This situation arises when some data is missing in the data. It can be handled in various ways. </a:t>
            </a:r>
          </a:p>
          <a:p>
            <a:pPr marL="0" indent="0" algn="just">
              <a:buNone/>
            </a:pPr>
            <a:endParaRPr lang="en-US" b="0" i="0" dirty="0">
              <a:solidFill>
                <a:srgbClr val="273239"/>
              </a:solidFill>
              <a:effectLst/>
              <a:latin typeface="Nunito" pitchFamily="2" charset="0"/>
            </a:endParaRPr>
          </a:p>
          <a:p>
            <a:pPr marL="0" indent="0" algn="just">
              <a:buNone/>
            </a:pPr>
            <a:r>
              <a:rPr lang="en-US" b="1" i="0" dirty="0">
                <a:solidFill>
                  <a:srgbClr val="273239"/>
                </a:solidFill>
                <a:effectLst/>
                <a:latin typeface="Nunito" pitchFamily="2" charset="0"/>
              </a:rPr>
              <a:t>1.Ignore the tuples:</a:t>
            </a:r>
            <a:r>
              <a:rPr lang="en-US" b="0" i="0" dirty="0">
                <a:solidFill>
                  <a:srgbClr val="273239"/>
                </a:solidFill>
                <a:effectLst/>
                <a:latin typeface="Nunito" pitchFamily="2" charset="0"/>
              </a:rPr>
              <a:t> This approach is suitable only when the dataset we have is quite large and multiple values are missing within a tuple. </a:t>
            </a:r>
          </a:p>
          <a:p>
            <a:pPr marL="0" indent="0" algn="just">
              <a:buNone/>
            </a:pPr>
            <a:endParaRPr lang="en-US" b="0" i="0" dirty="0">
              <a:solidFill>
                <a:srgbClr val="273239"/>
              </a:solidFill>
              <a:effectLst/>
              <a:latin typeface="Nunito" pitchFamily="2" charset="0"/>
            </a:endParaRPr>
          </a:p>
          <a:p>
            <a:pPr marL="0" indent="0" algn="just">
              <a:buNone/>
            </a:pPr>
            <a:r>
              <a:rPr lang="en-US" b="1" i="0" dirty="0">
                <a:solidFill>
                  <a:srgbClr val="273239"/>
                </a:solidFill>
                <a:effectLst/>
                <a:latin typeface="Nunito" pitchFamily="2" charset="0"/>
              </a:rPr>
              <a:t>2.Fill the Missing values:</a:t>
            </a:r>
            <a:r>
              <a:rPr lang="en-US" b="0" i="0" dirty="0">
                <a:solidFill>
                  <a:srgbClr val="273239"/>
                </a:solidFill>
                <a:effectLst/>
                <a:latin typeface="Nunito" pitchFamily="2" charset="0"/>
              </a:rPr>
              <a:t> There are various ways to do this task. You can choose to fill the missing values manually, by attribute mean or the most probable value</a:t>
            </a:r>
            <a:endParaRPr lang="en-US" dirty="0"/>
          </a:p>
          <a:p>
            <a:endParaRPr lang="en-US" dirty="0"/>
          </a:p>
        </p:txBody>
      </p:sp>
    </p:spTree>
    <p:extLst>
      <p:ext uri="{BB962C8B-B14F-4D97-AF65-F5344CB8AC3E}">
        <p14:creationId xmlns:p14="http://schemas.microsoft.com/office/powerpoint/2010/main" val="10357731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02A5B-3D6B-7EFE-9EE1-713B632B0640}"/>
              </a:ext>
            </a:extLst>
          </p:cNvPr>
          <p:cNvSpPr>
            <a:spLocks noGrp="1"/>
          </p:cNvSpPr>
          <p:nvPr>
            <p:ph type="title"/>
          </p:nvPr>
        </p:nvSpPr>
        <p:spPr>
          <a:xfrm>
            <a:off x="838200" y="365125"/>
            <a:ext cx="10515600" cy="549275"/>
          </a:xfrm>
        </p:spPr>
        <p:txBody>
          <a:bodyPr>
            <a:normAutofit fontScale="90000"/>
          </a:bodyPr>
          <a:lstStyle/>
          <a:p>
            <a:r>
              <a:rPr lang="en-US" b="1" i="0" dirty="0">
                <a:solidFill>
                  <a:srgbClr val="273239"/>
                </a:solidFill>
                <a:effectLst/>
                <a:latin typeface="Nunito" pitchFamily="2" charset="0"/>
              </a:rPr>
              <a:t>(b). Noisy Data</a:t>
            </a:r>
            <a:endParaRPr lang="en-US" dirty="0"/>
          </a:p>
        </p:txBody>
      </p:sp>
      <p:sp>
        <p:nvSpPr>
          <p:cNvPr id="3" name="Content Placeholder 2">
            <a:extLst>
              <a:ext uri="{FF2B5EF4-FFF2-40B4-BE49-F238E27FC236}">
                <a16:creationId xmlns:a16="http://schemas.microsoft.com/office/drawing/2014/main" id="{508F4597-A790-A70F-1538-6226E52F51DE}"/>
              </a:ext>
            </a:extLst>
          </p:cNvPr>
          <p:cNvSpPr>
            <a:spLocks noGrp="1"/>
          </p:cNvSpPr>
          <p:nvPr>
            <p:ph idx="1"/>
          </p:nvPr>
        </p:nvSpPr>
        <p:spPr>
          <a:xfrm>
            <a:off x="838200" y="1009650"/>
            <a:ext cx="10515600" cy="5848350"/>
          </a:xfrm>
        </p:spPr>
        <p:txBody>
          <a:bodyPr/>
          <a:lstStyle/>
          <a:p>
            <a:r>
              <a:rPr lang="en-US" b="0" i="0" dirty="0">
                <a:solidFill>
                  <a:srgbClr val="273239"/>
                </a:solidFill>
                <a:effectLst/>
                <a:latin typeface="Nunito" pitchFamily="2" charset="0"/>
              </a:rPr>
              <a:t>Noisy data is a meaningless data that can’t be interpreted by machines. It can be generated due to faulty data collection, data entry errors etc. </a:t>
            </a:r>
            <a:endParaRPr lang="en-US" dirty="0"/>
          </a:p>
        </p:txBody>
      </p:sp>
      <p:pic>
        <p:nvPicPr>
          <p:cNvPr id="7170" name="Picture 2">
            <a:extLst>
              <a:ext uri="{FF2B5EF4-FFF2-40B4-BE49-F238E27FC236}">
                <a16:creationId xmlns:a16="http://schemas.microsoft.com/office/drawing/2014/main" id="{3F6CEF07-9659-0B1A-CB6F-8791F9427C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5121" y="2428240"/>
            <a:ext cx="8900160" cy="4429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7345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08568-7F5E-262C-B9BE-FCC8D19483EB}"/>
              </a:ext>
            </a:extLst>
          </p:cNvPr>
          <p:cNvSpPr>
            <a:spLocks noGrp="1"/>
          </p:cNvSpPr>
          <p:nvPr>
            <p:ph type="title"/>
          </p:nvPr>
        </p:nvSpPr>
        <p:spPr>
          <a:xfrm>
            <a:off x="838200" y="365126"/>
            <a:ext cx="10515600" cy="539750"/>
          </a:xfrm>
        </p:spPr>
        <p:txBody>
          <a:bodyPr>
            <a:normAutofit fontScale="90000"/>
          </a:bodyPr>
          <a:lstStyle/>
          <a:p>
            <a:br>
              <a:rPr lang="en-US" b="1" i="0" dirty="0">
                <a:solidFill>
                  <a:srgbClr val="273239"/>
                </a:solidFill>
                <a:effectLst/>
                <a:latin typeface="Nunito" pitchFamily="2" charset="0"/>
              </a:rPr>
            </a:br>
            <a:r>
              <a:rPr lang="en-US" b="1" i="0" dirty="0">
                <a:solidFill>
                  <a:srgbClr val="273239"/>
                </a:solidFill>
                <a:effectLst/>
                <a:latin typeface="Nunito" pitchFamily="2" charset="0"/>
              </a:rPr>
              <a:t>Use of Data Analytics</a:t>
            </a:r>
            <a:br>
              <a:rPr lang="en-US" b="1" i="0" dirty="0">
                <a:solidFill>
                  <a:srgbClr val="273239"/>
                </a:solidFill>
                <a:effectLst/>
                <a:latin typeface="Nunito" pitchFamily="2" charset="0"/>
              </a:rPr>
            </a:br>
            <a:endParaRPr lang="en-US" dirty="0"/>
          </a:p>
        </p:txBody>
      </p:sp>
      <p:sp>
        <p:nvSpPr>
          <p:cNvPr id="3" name="Content Placeholder 2">
            <a:extLst>
              <a:ext uri="{FF2B5EF4-FFF2-40B4-BE49-F238E27FC236}">
                <a16:creationId xmlns:a16="http://schemas.microsoft.com/office/drawing/2014/main" id="{05C95E16-6D0E-7B5C-E167-4AB07B821C7C}"/>
              </a:ext>
            </a:extLst>
          </p:cNvPr>
          <p:cNvSpPr>
            <a:spLocks noGrp="1"/>
          </p:cNvSpPr>
          <p:nvPr>
            <p:ph idx="1"/>
          </p:nvPr>
        </p:nvSpPr>
        <p:spPr>
          <a:xfrm>
            <a:off x="838200" y="1733550"/>
            <a:ext cx="10515600" cy="5124449"/>
          </a:xfrm>
        </p:spPr>
        <p:txBody>
          <a:bodyPr/>
          <a:lstStyle/>
          <a:p>
            <a:r>
              <a:rPr lang="en-US" i="0" dirty="0">
                <a:solidFill>
                  <a:srgbClr val="273239"/>
                </a:solidFill>
                <a:effectLst/>
                <a:latin typeface="Nunito" pitchFamily="2" charset="0"/>
              </a:rPr>
              <a:t>Improved Decision-Making</a:t>
            </a:r>
          </a:p>
          <a:p>
            <a:r>
              <a:rPr lang="en-US" i="0" dirty="0">
                <a:solidFill>
                  <a:srgbClr val="273239"/>
                </a:solidFill>
                <a:effectLst/>
                <a:latin typeface="Nunito" pitchFamily="2" charset="0"/>
              </a:rPr>
              <a:t>Better Customer Service</a:t>
            </a:r>
            <a:endParaRPr lang="en-US" dirty="0">
              <a:solidFill>
                <a:srgbClr val="273239"/>
              </a:solidFill>
              <a:latin typeface="Nunito" pitchFamily="2" charset="0"/>
            </a:endParaRPr>
          </a:p>
          <a:p>
            <a:r>
              <a:rPr lang="en-US" i="0" dirty="0">
                <a:solidFill>
                  <a:srgbClr val="273239"/>
                </a:solidFill>
                <a:effectLst/>
                <a:latin typeface="Nunito" pitchFamily="2" charset="0"/>
              </a:rPr>
              <a:t>Efficient Operations</a:t>
            </a:r>
          </a:p>
          <a:p>
            <a:r>
              <a:rPr lang="en-US" i="0" dirty="0">
                <a:solidFill>
                  <a:srgbClr val="273239"/>
                </a:solidFill>
                <a:effectLst/>
                <a:latin typeface="Nunito" pitchFamily="2" charset="0"/>
              </a:rPr>
              <a:t>Effective Marketing</a:t>
            </a:r>
            <a:endParaRPr lang="en-US" dirty="0"/>
          </a:p>
        </p:txBody>
      </p:sp>
    </p:spTree>
    <p:extLst>
      <p:ext uri="{BB962C8B-B14F-4D97-AF65-F5344CB8AC3E}">
        <p14:creationId xmlns:p14="http://schemas.microsoft.com/office/powerpoint/2010/main" val="547656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AA0D6-E540-2C77-EA67-705F2160F838}"/>
              </a:ext>
            </a:extLst>
          </p:cNvPr>
          <p:cNvSpPr>
            <a:spLocks noGrp="1"/>
          </p:cNvSpPr>
          <p:nvPr>
            <p:ph type="title"/>
          </p:nvPr>
        </p:nvSpPr>
        <p:spPr>
          <a:xfrm>
            <a:off x="838200" y="161925"/>
            <a:ext cx="10515600" cy="701675"/>
          </a:xfrm>
        </p:spPr>
        <p:txBody>
          <a:bodyPr/>
          <a:lstStyle/>
          <a:p>
            <a:r>
              <a:rPr lang="en-US" b="1" dirty="0"/>
              <a:t>Way of Handle Noise Data</a:t>
            </a:r>
          </a:p>
        </p:txBody>
      </p:sp>
      <p:sp>
        <p:nvSpPr>
          <p:cNvPr id="3" name="Content Placeholder 2">
            <a:extLst>
              <a:ext uri="{FF2B5EF4-FFF2-40B4-BE49-F238E27FC236}">
                <a16:creationId xmlns:a16="http://schemas.microsoft.com/office/drawing/2014/main" id="{720CEA24-4163-FA4A-DC1B-5D476F04F0B7}"/>
              </a:ext>
            </a:extLst>
          </p:cNvPr>
          <p:cNvSpPr>
            <a:spLocks noGrp="1"/>
          </p:cNvSpPr>
          <p:nvPr>
            <p:ph idx="1"/>
          </p:nvPr>
        </p:nvSpPr>
        <p:spPr>
          <a:xfrm>
            <a:off x="838200" y="965200"/>
            <a:ext cx="10967720" cy="5892800"/>
          </a:xfrm>
        </p:spPr>
        <p:txBody>
          <a:bodyPr>
            <a:normAutofit/>
          </a:bodyPr>
          <a:lstStyle/>
          <a:p>
            <a:pPr algn="just" fontAlgn="base">
              <a:buFont typeface="+mj-lt"/>
              <a:buAutoNum type="arabicPeriod"/>
            </a:pPr>
            <a:r>
              <a:rPr lang="en-US" b="1" i="0" dirty="0">
                <a:solidFill>
                  <a:srgbClr val="273239"/>
                </a:solidFill>
                <a:effectLst/>
                <a:latin typeface="Nunito" pitchFamily="2" charset="0"/>
              </a:rPr>
              <a:t> </a:t>
            </a:r>
            <a:r>
              <a:rPr lang="en-US" b="1" i="0" dirty="0" err="1">
                <a:solidFill>
                  <a:srgbClr val="273239"/>
                </a:solidFill>
                <a:effectLst/>
                <a:latin typeface="Nunito" pitchFamily="2" charset="0"/>
              </a:rPr>
              <a:t>BinningMethod</a:t>
            </a:r>
            <a:br>
              <a:rPr lang="en-US" b="0" i="0" dirty="0">
                <a:solidFill>
                  <a:srgbClr val="273239"/>
                </a:solidFill>
                <a:effectLst/>
                <a:latin typeface="Nunito" pitchFamily="2" charset="0"/>
              </a:rPr>
            </a:br>
            <a:r>
              <a:rPr lang="en-US" b="0" i="0" dirty="0">
                <a:solidFill>
                  <a:srgbClr val="273239"/>
                </a:solidFill>
                <a:effectLst/>
                <a:latin typeface="Nunito" pitchFamily="2" charset="0"/>
              </a:rPr>
              <a:t>This method works on sorted data in order to smooth it. The whole data is divided into segments of equal size and then various methods are performed to complete the task. Each segmented is handled separately. One can replace all data in a segment by its mean or boundary values can be used to complete the task. </a:t>
            </a:r>
            <a:br>
              <a:rPr lang="en-US" b="0" i="0" dirty="0">
                <a:solidFill>
                  <a:srgbClr val="273239"/>
                </a:solidFill>
                <a:effectLst/>
                <a:latin typeface="Nunito" pitchFamily="2" charset="0"/>
              </a:rPr>
            </a:br>
            <a:endParaRPr lang="en-US" dirty="0"/>
          </a:p>
        </p:txBody>
      </p:sp>
      <p:pic>
        <p:nvPicPr>
          <p:cNvPr id="9220" name="Picture 4" descr="Data Mining Spring 2007 Noisy data Data Discretization using Entropy based  and ChiMerge. - ppt download">
            <a:extLst>
              <a:ext uri="{FF2B5EF4-FFF2-40B4-BE49-F238E27FC236}">
                <a16:creationId xmlns:a16="http://schemas.microsoft.com/office/drawing/2014/main" id="{AA147714-7B65-9417-661A-C4AEF3FB9F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1920" y="3576320"/>
            <a:ext cx="9144000" cy="3281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57219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33EB4-C371-434F-7D8B-1208A114D71A}"/>
              </a:ext>
            </a:extLst>
          </p:cNvPr>
          <p:cNvSpPr>
            <a:spLocks noGrp="1"/>
          </p:cNvSpPr>
          <p:nvPr>
            <p:ph type="title"/>
          </p:nvPr>
        </p:nvSpPr>
        <p:spPr/>
        <p:txBody>
          <a:bodyPr/>
          <a:lstStyle/>
          <a:p>
            <a:r>
              <a:rPr lang="en-US" b="1" i="0" dirty="0">
                <a:solidFill>
                  <a:srgbClr val="273239"/>
                </a:solidFill>
                <a:effectLst/>
                <a:latin typeface="Nunito" pitchFamily="2" charset="0"/>
              </a:rPr>
              <a:t>2. Regression</a:t>
            </a:r>
            <a:endParaRPr lang="en-US" dirty="0"/>
          </a:p>
        </p:txBody>
      </p:sp>
      <p:sp>
        <p:nvSpPr>
          <p:cNvPr id="3" name="Content Placeholder 2">
            <a:extLst>
              <a:ext uri="{FF2B5EF4-FFF2-40B4-BE49-F238E27FC236}">
                <a16:creationId xmlns:a16="http://schemas.microsoft.com/office/drawing/2014/main" id="{522F1860-2D4D-0B40-C460-941E2FFB4B50}"/>
              </a:ext>
            </a:extLst>
          </p:cNvPr>
          <p:cNvSpPr>
            <a:spLocks noGrp="1"/>
          </p:cNvSpPr>
          <p:nvPr>
            <p:ph idx="1"/>
          </p:nvPr>
        </p:nvSpPr>
        <p:spPr>
          <a:xfrm>
            <a:off x="838200" y="1463040"/>
            <a:ext cx="10515600" cy="4713923"/>
          </a:xfrm>
        </p:spPr>
        <p:txBody>
          <a:bodyPr/>
          <a:lstStyle/>
          <a:p>
            <a:pPr marL="0" indent="0" algn="just">
              <a:buNone/>
            </a:pPr>
            <a:r>
              <a:rPr lang="en-US" b="0" i="0" dirty="0">
                <a:solidFill>
                  <a:srgbClr val="273239"/>
                </a:solidFill>
                <a:effectLst/>
                <a:latin typeface="Nunito" pitchFamily="2" charset="0"/>
              </a:rPr>
              <a:t>Here data can be made smooth by fitting it to a regression </a:t>
            </a:r>
            <a:r>
              <a:rPr lang="en-US" b="0" i="0" dirty="0" err="1">
                <a:solidFill>
                  <a:srgbClr val="273239"/>
                </a:solidFill>
                <a:effectLst/>
                <a:latin typeface="Nunito" pitchFamily="2" charset="0"/>
              </a:rPr>
              <a:t>function.The</a:t>
            </a:r>
            <a:r>
              <a:rPr lang="en-US" b="0" i="0" dirty="0">
                <a:solidFill>
                  <a:srgbClr val="273239"/>
                </a:solidFill>
                <a:effectLst/>
                <a:latin typeface="Nunito" pitchFamily="2" charset="0"/>
              </a:rPr>
              <a:t> regression used may be linear (having one independent variable) or multiple (having multiple independent variables). </a:t>
            </a:r>
            <a:endParaRPr lang="en-US" dirty="0"/>
          </a:p>
        </p:txBody>
      </p:sp>
      <p:pic>
        <p:nvPicPr>
          <p:cNvPr id="11268" name="Picture 4" descr="machine learning - How to select regression algorithm for noisy (scattered)  data? - Data Science Stack Exchange">
            <a:extLst>
              <a:ext uri="{FF2B5EF4-FFF2-40B4-BE49-F238E27FC236}">
                <a16:creationId xmlns:a16="http://schemas.microsoft.com/office/drawing/2014/main" id="{052C3564-B47A-6E40-71E8-012368F3AC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4700" y="2857500"/>
            <a:ext cx="5334000" cy="4000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00769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879EF-4717-BB1C-A36A-8C9AC9E8C0A8}"/>
              </a:ext>
            </a:extLst>
          </p:cNvPr>
          <p:cNvSpPr>
            <a:spLocks noGrp="1"/>
          </p:cNvSpPr>
          <p:nvPr>
            <p:ph type="title"/>
          </p:nvPr>
        </p:nvSpPr>
        <p:spPr/>
        <p:txBody>
          <a:bodyPr/>
          <a:lstStyle/>
          <a:p>
            <a:r>
              <a:rPr lang="en-US" b="1" i="0" dirty="0">
                <a:solidFill>
                  <a:srgbClr val="273239"/>
                </a:solidFill>
                <a:effectLst/>
                <a:latin typeface="Nunito" pitchFamily="2" charset="0"/>
              </a:rPr>
              <a:t>3. Clustering</a:t>
            </a:r>
            <a:br>
              <a:rPr lang="en-US" b="0" i="0" dirty="0">
                <a:solidFill>
                  <a:srgbClr val="273239"/>
                </a:solidFill>
                <a:effectLst/>
                <a:latin typeface="Nunito" pitchFamily="2" charset="0"/>
              </a:rPr>
            </a:br>
            <a:endParaRPr lang="en-US" dirty="0"/>
          </a:p>
        </p:txBody>
      </p:sp>
      <p:sp>
        <p:nvSpPr>
          <p:cNvPr id="3" name="Content Placeholder 2">
            <a:extLst>
              <a:ext uri="{FF2B5EF4-FFF2-40B4-BE49-F238E27FC236}">
                <a16:creationId xmlns:a16="http://schemas.microsoft.com/office/drawing/2014/main" id="{91F5F461-5789-D0B3-EF0E-E96BEEBBFBBF}"/>
              </a:ext>
            </a:extLst>
          </p:cNvPr>
          <p:cNvSpPr>
            <a:spLocks noGrp="1"/>
          </p:cNvSpPr>
          <p:nvPr>
            <p:ph idx="1"/>
          </p:nvPr>
        </p:nvSpPr>
        <p:spPr>
          <a:xfrm>
            <a:off x="838200" y="1438275"/>
            <a:ext cx="10515600" cy="4738688"/>
          </a:xfrm>
        </p:spPr>
        <p:txBody>
          <a:bodyPr/>
          <a:lstStyle/>
          <a:p>
            <a:pPr marL="0" indent="0" algn="just">
              <a:buNone/>
            </a:pPr>
            <a:br>
              <a:rPr lang="en-US" b="0" i="0" dirty="0">
                <a:solidFill>
                  <a:srgbClr val="273239"/>
                </a:solidFill>
                <a:effectLst/>
                <a:latin typeface="Nunito" pitchFamily="2" charset="0"/>
              </a:rPr>
            </a:br>
            <a:r>
              <a:rPr lang="en-US" b="0" i="0" dirty="0">
                <a:solidFill>
                  <a:srgbClr val="273239"/>
                </a:solidFill>
                <a:effectLst/>
                <a:latin typeface="Nunito" pitchFamily="2" charset="0"/>
              </a:rPr>
              <a:t>This approach groups the similar data in a cluster. The outliers may be undetected or it will fall outside the clusters. </a:t>
            </a:r>
          </a:p>
          <a:p>
            <a:endParaRPr lang="en-US" dirty="0"/>
          </a:p>
        </p:txBody>
      </p:sp>
      <p:pic>
        <p:nvPicPr>
          <p:cNvPr id="12290" name="Picture 2" descr="Clustering in Machine Learning: 5 Essential Clustering Algorithms | DataCamp">
            <a:extLst>
              <a:ext uri="{FF2B5EF4-FFF2-40B4-BE49-F238E27FC236}">
                <a16:creationId xmlns:a16="http://schemas.microsoft.com/office/drawing/2014/main" id="{5DFF1A7D-8328-E3B5-5A5A-6055F66DD2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199" y="2952750"/>
            <a:ext cx="5934075" cy="381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88899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0E7AD-6D06-E000-BDF5-ABC965EE5CAF}"/>
              </a:ext>
            </a:extLst>
          </p:cNvPr>
          <p:cNvSpPr>
            <a:spLocks noGrp="1"/>
          </p:cNvSpPr>
          <p:nvPr>
            <p:ph type="title"/>
          </p:nvPr>
        </p:nvSpPr>
        <p:spPr/>
        <p:txBody>
          <a:bodyPr/>
          <a:lstStyle/>
          <a:p>
            <a:r>
              <a:rPr lang="en-US" b="1" i="0" dirty="0">
                <a:solidFill>
                  <a:srgbClr val="273239"/>
                </a:solidFill>
                <a:effectLst/>
                <a:latin typeface="Nunito" pitchFamily="2" charset="0"/>
              </a:rPr>
              <a:t>2. Data Transformation</a:t>
            </a:r>
            <a:endParaRPr lang="en-US" dirty="0"/>
          </a:p>
        </p:txBody>
      </p:sp>
      <p:sp>
        <p:nvSpPr>
          <p:cNvPr id="3" name="Content Placeholder 2">
            <a:extLst>
              <a:ext uri="{FF2B5EF4-FFF2-40B4-BE49-F238E27FC236}">
                <a16:creationId xmlns:a16="http://schemas.microsoft.com/office/drawing/2014/main" id="{B65125CB-EDA2-42F8-C13C-9C119CB536C8}"/>
              </a:ext>
            </a:extLst>
          </p:cNvPr>
          <p:cNvSpPr>
            <a:spLocks noGrp="1"/>
          </p:cNvSpPr>
          <p:nvPr>
            <p:ph idx="1"/>
          </p:nvPr>
        </p:nvSpPr>
        <p:spPr>
          <a:xfrm>
            <a:off x="838200" y="1825624"/>
            <a:ext cx="10515600" cy="5032375"/>
          </a:xfrm>
        </p:spPr>
        <p:txBody>
          <a:bodyPr/>
          <a:lstStyle/>
          <a:p>
            <a:pPr algn="just" fontAlgn="base"/>
            <a:r>
              <a:rPr lang="en-US" b="0" i="0" dirty="0">
                <a:solidFill>
                  <a:srgbClr val="273239"/>
                </a:solidFill>
                <a:effectLst/>
                <a:latin typeface="Nunito" pitchFamily="2" charset="0"/>
              </a:rPr>
              <a:t>This step is taken in order to transform the data in appropriate forms suitable for analysis process. This involves following ways</a:t>
            </a:r>
          </a:p>
          <a:p>
            <a:pPr algn="l" fontAlgn="base">
              <a:buFont typeface="+mj-lt"/>
              <a:buAutoNum type="arabicPeriod"/>
            </a:pPr>
            <a:r>
              <a:rPr lang="en-US" b="1" i="0" dirty="0">
                <a:solidFill>
                  <a:srgbClr val="273239"/>
                </a:solidFill>
                <a:effectLst/>
                <a:latin typeface="Nunito" pitchFamily="2" charset="0"/>
              </a:rPr>
              <a:t>Normalization:</a:t>
            </a:r>
            <a:r>
              <a:rPr lang="en-US" b="0" i="0" dirty="0">
                <a:solidFill>
                  <a:srgbClr val="273239"/>
                </a:solidFill>
                <a:effectLst/>
                <a:latin typeface="Nunito" pitchFamily="2" charset="0"/>
              </a:rPr>
              <a:t> </a:t>
            </a:r>
            <a:br>
              <a:rPr lang="en-US" b="0" i="0" dirty="0">
                <a:solidFill>
                  <a:srgbClr val="273239"/>
                </a:solidFill>
                <a:effectLst/>
                <a:latin typeface="Nunito" pitchFamily="2" charset="0"/>
              </a:rPr>
            </a:br>
            <a:r>
              <a:rPr lang="en-US" b="0" i="0" dirty="0">
                <a:solidFill>
                  <a:srgbClr val="273239"/>
                </a:solidFill>
                <a:effectLst/>
                <a:latin typeface="Nunito" pitchFamily="2" charset="0"/>
              </a:rPr>
              <a:t>It is done in order to scale the data values in a specified range (-1.0 to 1.0 or 0.0 to 1.0) </a:t>
            </a:r>
            <a:br>
              <a:rPr lang="en-US" b="0" i="0" dirty="0">
                <a:solidFill>
                  <a:srgbClr val="273239"/>
                </a:solidFill>
                <a:effectLst/>
                <a:latin typeface="Nunito" pitchFamily="2" charset="0"/>
              </a:rPr>
            </a:br>
            <a:r>
              <a:rPr lang="en-US" b="0" i="0" dirty="0">
                <a:solidFill>
                  <a:srgbClr val="273239"/>
                </a:solidFill>
                <a:effectLst/>
                <a:latin typeface="Nunito" pitchFamily="2" charset="0"/>
              </a:rPr>
              <a:t> </a:t>
            </a:r>
          </a:p>
          <a:p>
            <a:pPr algn="l" fontAlgn="base">
              <a:buFont typeface="+mj-lt"/>
              <a:buAutoNum type="arabicPeriod"/>
            </a:pPr>
            <a:r>
              <a:rPr lang="en-US" b="1" i="0" dirty="0">
                <a:solidFill>
                  <a:srgbClr val="273239"/>
                </a:solidFill>
                <a:effectLst/>
                <a:latin typeface="Nunito" pitchFamily="2" charset="0"/>
              </a:rPr>
              <a:t>Attribute Selection:</a:t>
            </a:r>
            <a:r>
              <a:rPr lang="en-US" b="0" i="0" dirty="0">
                <a:solidFill>
                  <a:srgbClr val="273239"/>
                </a:solidFill>
                <a:effectLst/>
                <a:latin typeface="Nunito" pitchFamily="2" charset="0"/>
              </a:rPr>
              <a:t> </a:t>
            </a:r>
            <a:br>
              <a:rPr lang="en-US" b="0" i="0" dirty="0">
                <a:solidFill>
                  <a:srgbClr val="273239"/>
                </a:solidFill>
                <a:effectLst/>
                <a:latin typeface="Nunito" pitchFamily="2" charset="0"/>
              </a:rPr>
            </a:br>
            <a:r>
              <a:rPr lang="en-US" b="0" i="0" dirty="0">
                <a:solidFill>
                  <a:srgbClr val="273239"/>
                </a:solidFill>
                <a:effectLst/>
                <a:latin typeface="Nunito" pitchFamily="2" charset="0"/>
              </a:rPr>
              <a:t>In this strategy, new attributes are constructed from the given set of attributes to help the mining process. </a:t>
            </a:r>
          </a:p>
          <a:p>
            <a:endParaRPr lang="en-US" dirty="0"/>
          </a:p>
        </p:txBody>
      </p:sp>
    </p:spTree>
    <p:extLst>
      <p:ext uri="{BB962C8B-B14F-4D97-AF65-F5344CB8AC3E}">
        <p14:creationId xmlns:p14="http://schemas.microsoft.com/office/powerpoint/2010/main" val="23577994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FEC00-3973-3C81-D666-68618530CD26}"/>
              </a:ext>
            </a:extLst>
          </p:cNvPr>
          <p:cNvSpPr>
            <a:spLocks noGrp="1"/>
          </p:cNvSpPr>
          <p:nvPr>
            <p:ph type="title"/>
          </p:nvPr>
        </p:nvSpPr>
        <p:spPr/>
        <p:txBody>
          <a:bodyPr/>
          <a:lstStyle/>
          <a:p>
            <a:r>
              <a:rPr lang="en-US" b="1" i="0" dirty="0">
                <a:solidFill>
                  <a:srgbClr val="273239"/>
                </a:solidFill>
                <a:effectLst/>
                <a:latin typeface="Nunito" pitchFamily="2" charset="0"/>
              </a:rPr>
              <a:t>2. Data Transformation</a:t>
            </a:r>
            <a:endParaRPr lang="en-US" dirty="0"/>
          </a:p>
        </p:txBody>
      </p:sp>
      <p:sp>
        <p:nvSpPr>
          <p:cNvPr id="3" name="Content Placeholder 2">
            <a:extLst>
              <a:ext uri="{FF2B5EF4-FFF2-40B4-BE49-F238E27FC236}">
                <a16:creationId xmlns:a16="http://schemas.microsoft.com/office/drawing/2014/main" id="{97724050-C1AD-2E32-2326-B77D95F091D4}"/>
              </a:ext>
            </a:extLst>
          </p:cNvPr>
          <p:cNvSpPr>
            <a:spLocks noGrp="1"/>
          </p:cNvSpPr>
          <p:nvPr>
            <p:ph idx="1"/>
          </p:nvPr>
        </p:nvSpPr>
        <p:spPr>
          <a:xfrm>
            <a:off x="838200" y="1690688"/>
            <a:ext cx="10515600" cy="5167311"/>
          </a:xfrm>
        </p:spPr>
        <p:txBody>
          <a:bodyPr/>
          <a:lstStyle/>
          <a:p>
            <a:pPr algn="l" fontAlgn="base"/>
            <a:r>
              <a:rPr lang="en-US" b="0" i="0" dirty="0">
                <a:solidFill>
                  <a:srgbClr val="273239"/>
                </a:solidFill>
                <a:effectLst/>
                <a:latin typeface="Nunito" pitchFamily="2" charset="0"/>
              </a:rPr>
              <a:t>This step is taken in order to transform the data in appropriate forms suitable for mining process. This involves following ways: </a:t>
            </a:r>
          </a:p>
          <a:p>
            <a:pPr algn="l" fontAlgn="base">
              <a:buFont typeface="+mj-lt"/>
              <a:buAutoNum type="arabicPeriod"/>
            </a:pPr>
            <a:r>
              <a:rPr lang="en-US" b="1" i="0" dirty="0">
                <a:solidFill>
                  <a:srgbClr val="273239"/>
                </a:solidFill>
                <a:effectLst/>
                <a:latin typeface="Nunito" pitchFamily="2" charset="0"/>
              </a:rPr>
              <a:t>Normalization:</a:t>
            </a:r>
            <a:r>
              <a:rPr lang="en-US" b="0" i="0" dirty="0">
                <a:solidFill>
                  <a:srgbClr val="273239"/>
                </a:solidFill>
                <a:effectLst/>
                <a:latin typeface="Nunito" pitchFamily="2" charset="0"/>
              </a:rPr>
              <a:t> </a:t>
            </a:r>
            <a:br>
              <a:rPr lang="en-US" b="0" i="0" dirty="0">
                <a:solidFill>
                  <a:srgbClr val="273239"/>
                </a:solidFill>
                <a:effectLst/>
                <a:latin typeface="Nunito" pitchFamily="2" charset="0"/>
              </a:rPr>
            </a:br>
            <a:r>
              <a:rPr lang="en-US" b="0" i="0" dirty="0">
                <a:solidFill>
                  <a:srgbClr val="273239"/>
                </a:solidFill>
                <a:effectLst/>
                <a:latin typeface="Nunito" pitchFamily="2" charset="0"/>
              </a:rPr>
              <a:t>It is done in order to scale the data values in a specified range (-1.0 to 1.0 or 0.0 to 1.0) </a:t>
            </a:r>
            <a:br>
              <a:rPr lang="en-US" b="0" i="0" dirty="0">
                <a:solidFill>
                  <a:srgbClr val="273239"/>
                </a:solidFill>
                <a:effectLst/>
                <a:latin typeface="Nunito" pitchFamily="2" charset="0"/>
              </a:rPr>
            </a:br>
            <a:r>
              <a:rPr lang="en-US" b="0" i="0" dirty="0">
                <a:solidFill>
                  <a:srgbClr val="273239"/>
                </a:solidFill>
                <a:effectLst/>
                <a:latin typeface="Nunito" pitchFamily="2" charset="0"/>
              </a:rPr>
              <a:t> </a:t>
            </a:r>
          </a:p>
          <a:p>
            <a:pPr algn="l" fontAlgn="base">
              <a:buFont typeface="+mj-lt"/>
              <a:buAutoNum type="arabicPeriod"/>
            </a:pPr>
            <a:r>
              <a:rPr lang="en-US" b="1" i="0" dirty="0">
                <a:solidFill>
                  <a:srgbClr val="273239"/>
                </a:solidFill>
                <a:effectLst/>
                <a:latin typeface="Nunito" pitchFamily="2" charset="0"/>
              </a:rPr>
              <a:t>Attribute Selection:</a:t>
            </a:r>
            <a:r>
              <a:rPr lang="en-US" b="0" i="0" dirty="0">
                <a:solidFill>
                  <a:srgbClr val="273239"/>
                </a:solidFill>
                <a:effectLst/>
                <a:latin typeface="Nunito" pitchFamily="2" charset="0"/>
              </a:rPr>
              <a:t> </a:t>
            </a:r>
            <a:br>
              <a:rPr lang="en-US" b="0" i="0" dirty="0">
                <a:solidFill>
                  <a:srgbClr val="273239"/>
                </a:solidFill>
                <a:effectLst/>
                <a:latin typeface="Nunito" pitchFamily="2" charset="0"/>
              </a:rPr>
            </a:br>
            <a:r>
              <a:rPr lang="en-US" b="0" i="0" dirty="0">
                <a:solidFill>
                  <a:srgbClr val="273239"/>
                </a:solidFill>
                <a:effectLst/>
                <a:latin typeface="Nunito" pitchFamily="2" charset="0"/>
              </a:rPr>
              <a:t>In this strategy, new attributes are constructed from the given set of attributes to help the mining process. </a:t>
            </a:r>
          </a:p>
          <a:p>
            <a:endParaRPr lang="en-US" dirty="0"/>
          </a:p>
        </p:txBody>
      </p:sp>
    </p:spTree>
    <p:extLst>
      <p:ext uri="{BB962C8B-B14F-4D97-AF65-F5344CB8AC3E}">
        <p14:creationId xmlns:p14="http://schemas.microsoft.com/office/powerpoint/2010/main" val="41585738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3FD17-9408-80F4-2C6A-5EB2ADD8C1E5}"/>
              </a:ext>
            </a:extLst>
          </p:cNvPr>
          <p:cNvSpPr>
            <a:spLocks noGrp="1"/>
          </p:cNvSpPr>
          <p:nvPr>
            <p:ph type="title"/>
          </p:nvPr>
        </p:nvSpPr>
        <p:spPr>
          <a:xfrm>
            <a:off x="838200" y="365126"/>
            <a:ext cx="10515600" cy="806450"/>
          </a:xfrm>
        </p:spPr>
        <p:txBody>
          <a:bodyPr/>
          <a:lstStyle/>
          <a:p>
            <a:r>
              <a:rPr lang="en-US" dirty="0"/>
              <a:t>Cont..</a:t>
            </a:r>
          </a:p>
        </p:txBody>
      </p:sp>
      <p:sp>
        <p:nvSpPr>
          <p:cNvPr id="3" name="Content Placeholder 2">
            <a:extLst>
              <a:ext uri="{FF2B5EF4-FFF2-40B4-BE49-F238E27FC236}">
                <a16:creationId xmlns:a16="http://schemas.microsoft.com/office/drawing/2014/main" id="{59E2E87C-4979-A45A-21A6-CD27F3A43844}"/>
              </a:ext>
            </a:extLst>
          </p:cNvPr>
          <p:cNvSpPr>
            <a:spLocks noGrp="1"/>
          </p:cNvSpPr>
          <p:nvPr>
            <p:ph idx="1"/>
          </p:nvPr>
        </p:nvSpPr>
        <p:spPr>
          <a:xfrm>
            <a:off x="838200" y="1552576"/>
            <a:ext cx="10515600" cy="5305424"/>
          </a:xfrm>
        </p:spPr>
        <p:txBody>
          <a:bodyPr/>
          <a:lstStyle/>
          <a:p>
            <a:pPr algn="l" fontAlgn="base">
              <a:buFont typeface="+mj-lt"/>
              <a:buAutoNum type="arabicPeriod"/>
            </a:pPr>
            <a:r>
              <a:rPr lang="en-US" b="1" i="0" dirty="0">
                <a:solidFill>
                  <a:srgbClr val="273239"/>
                </a:solidFill>
                <a:effectLst/>
                <a:latin typeface="Nunito" pitchFamily="2" charset="0"/>
              </a:rPr>
              <a:t>Discretization</a:t>
            </a:r>
          </a:p>
          <a:p>
            <a:pPr marL="0" indent="0" algn="l" fontAlgn="base">
              <a:buNone/>
            </a:pPr>
            <a:br>
              <a:rPr lang="en-US" b="0" i="0" dirty="0">
                <a:solidFill>
                  <a:srgbClr val="273239"/>
                </a:solidFill>
                <a:effectLst/>
                <a:latin typeface="Nunito" pitchFamily="2" charset="0"/>
              </a:rPr>
            </a:br>
            <a:r>
              <a:rPr lang="en-US" b="0" i="0" dirty="0">
                <a:solidFill>
                  <a:srgbClr val="273239"/>
                </a:solidFill>
                <a:effectLst/>
                <a:latin typeface="Nunito" pitchFamily="2" charset="0"/>
              </a:rPr>
              <a:t>This is done to replace the raw values of numeric attribute by interval levels or conceptual levels. </a:t>
            </a:r>
            <a:br>
              <a:rPr lang="en-US" b="0" i="0" dirty="0">
                <a:solidFill>
                  <a:srgbClr val="273239"/>
                </a:solidFill>
                <a:effectLst/>
                <a:latin typeface="Nunito" pitchFamily="2" charset="0"/>
              </a:rPr>
            </a:br>
            <a:r>
              <a:rPr lang="en-US" b="0" i="0" dirty="0">
                <a:solidFill>
                  <a:srgbClr val="273239"/>
                </a:solidFill>
                <a:effectLst/>
                <a:latin typeface="Nunito" pitchFamily="2" charset="0"/>
              </a:rPr>
              <a:t> </a:t>
            </a:r>
          </a:p>
          <a:p>
            <a:pPr algn="l" fontAlgn="base">
              <a:buFont typeface="+mj-lt"/>
              <a:buAutoNum type="arabicPeriod"/>
            </a:pPr>
            <a:r>
              <a:rPr lang="en-US" b="1" i="0" dirty="0">
                <a:solidFill>
                  <a:srgbClr val="273239"/>
                </a:solidFill>
                <a:effectLst/>
                <a:latin typeface="Nunito" pitchFamily="2" charset="0"/>
              </a:rPr>
              <a:t>Concept Hierarchy Generation</a:t>
            </a:r>
          </a:p>
          <a:p>
            <a:pPr marL="0" indent="0" algn="l" fontAlgn="base">
              <a:buNone/>
            </a:pPr>
            <a:br>
              <a:rPr lang="en-US" b="0" i="0" dirty="0">
                <a:solidFill>
                  <a:srgbClr val="273239"/>
                </a:solidFill>
                <a:effectLst/>
                <a:latin typeface="Nunito" pitchFamily="2" charset="0"/>
              </a:rPr>
            </a:br>
            <a:r>
              <a:rPr lang="en-US" b="0" i="0" dirty="0">
                <a:solidFill>
                  <a:srgbClr val="273239"/>
                </a:solidFill>
                <a:effectLst/>
                <a:latin typeface="Nunito" pitchFamily="2" charset="0"/>
              </a:rPr>
              <a:t>Here attributes are converted from lower level to higher level in hierarchy. For Example-The attribute “city” can be converted to “country”. </a:t>
            </a:r>
          </a:p>
          <a:p>
            <a:endParaRPr lang="en-US" dirty="0"/>
          </a:p>
        </p:txBody>
      </p:sp>
    </p:spTree>
    <p:extLst>
      <p:ext uri="{BB962C8B-B14F-4D97-AF65-F5344CB8AC3E}">
        <p14:creationId xmlns:p14="http://schemas.microsoft.com/office/powerpoint/2010/main" val="26529284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9F457-A2B1-2354-0F9F-76185807F393}"/>
              </a:ext>
            </a:extLst>
          </p:cNvPr>
          <p:cNvSpPr>
            <a:spLocks noGrp="1"/>
          </p:cNvSpPr>
          <p:nvPr>
            <p:ph type="title"/>
          </p:nvPr>
        </p:nvSpPr>
        <p:spPr>
          <a:xfrm>
            <a:off x="838200" y="365126"/>
            <a:ext cx="10515600" cy="520700"/>
          </a:xfrm>
        </p:spPr>
        <p:txBody>
          <a:bodyPr>
            <a:normAutofit fontScale="90000"/>
          </a:bodyPr>
          <a:lstStyle/>
          <a:p>
            <a:r>
              <a:rPr lang="en-US" b="1" i="0" dirty="0">
                <a:solidFill>
                  <a:srgbClr val="273239"/>
                </a:solidFill>
                <a:effectLst/>
                <a:latin typeface="Nunito" pitchFamily="2" charset="0"/>
              </a:rPr>
              <a:t>3. Data Reduction</a:t>
            </a:r>
            <a:endParaRPr lang="en-US" dirty="0"/>
          </a:p>
        </p:txBody>
      </p:sp>
      <p:sp>
        <p:nvSpPr>
          <p:cNvPr id="3" name="Content Placeholder 2">
            <a:extLst>
              <a:ext uri="{FF2B5EF4-FFF2-40B4-BE49-F238E27FC236}">
                <a16:creationId xmlns:a16="http://schemas.microsoft.com/office/drawing/2014/main" id="{120DB329-8635-9511-6101-A6CB8500BCC3}"/>
              </a:ext>
            </a:extLst>
          </p:cNvPr>
          <p:cNvSpPr>
            <a:spLocks noGrp="1"/>
          </p:cNvSpPr>
          <p:nvPr>
            <p:ph idx="1"/>
          </p:nvPr>
        </p:nvSpPr>
        <p:spPr>
          <a:xfrm>
            <a:off x="838200" y="1171576"/>
            <a:ext cx="10515600" cy="5686424"/>
          </a:xfrm>
        </p:spPr>
        <p:txBody>
          <a:bodyPr/>
          <a:lstStyle/>
          <a:p>
            <a:pPr algn="just"/>
            <a:r>
              <a:rPr lang="en-US" b="0" i="0" dirty="0">
                <a:solidFill>
                  <a:srgbClr val="273239"/>
                </a:solidFill>
                <a:effectLst/>
                <a:latin typeface="Nunito" pitchFamily="2" charset="0"/>
              </a:rPr>
              <a:t>Data reduction is a crucial step in the data mining process that involves reducing the size of the dataset while preserving the important information. This is done to improve the efficiency of data analysis and to avoid overfitting of the model. Some common steps involved in data reduction are:</a:t>
            </a:r>
          </a:p>
          <a:p>
            <a:pPr algn="just"/>
            <a:r>
              <a:rPr lang="en-US" b="1" i="0" dirty="0">
                <a:solidFill>
                  <a:srgbClr val="273239"/>
                </a:solidFill>
                <a:effectLst/>
                <a:latin typeface="Nunito" pitchFamily="2" charset="0"/>
              </a:rPr>
              <a:t>Feature Selection</a:t>
            </a:r>
            <a:endParaRPr lang="en-US" dirty="0">
              <a:solidFill>
                <a:srgbClr val="273239"/>
              </a:solidFill>
              <a:latin typeface="Nunito" pitchFamily="2" charset="0"/>
            </a:endParaRPr>
          </a:p>
          <a:p>
            <a:pPr algn="just"/>
            <a:r>
              <a:rPr lang="en-US" b="1" i="0" dirty="0">
                <a:solidFill>
                  <a:srgbClr val="273239"/>
                </a:solidFill>
                <a:effectLst/>
                <a:latin typeface="Nunito" pitchFamily="2" charset="0"/>
              </a:rPr>
              <a:t>Feature Extraction</a:t>
            </a:r>
          </a:p>
          <a:p>
            <a:pPr algn="just"/>
            <a:r>
              <a:rPr lang="en-US" b="1" i="0" dirty="0">
                <a:solidFill>
                  <a:srgbClr val="273239"/>
                </a:solidFill>
                <a:effectLst/>
                <a:latin typeface="Nunito" pitchFamily="2" charset="0"/>
              </a:rPr>
              <a:t>Sampling</a:t>
            </a:r>
            <a:endParaRPr lang="en-US" b="1" dirty="0">
              <a:solidFill>
                <a:srgbClr val="273239"/>
              </a:solidFill>
              <a:latin typeface="Nunito" pitchFamily="2" charset="0"/>
            </a:endParaRPr>
          </a:p>
          <a:p>
            <a:pPr algn="just"/>
            <a:r>
              <a:rPr lang="en-US" b="1" i="0" dirty="0">
                <a:solidFill>
                  <a:srgbClr val="273239"/>
                </a:solidFill>
                <a:effectLst/>
                <a:latin typeface="Nunito" pitchFamily="2" charset="0"/>
              </a:rPr>
              <a:t>Clustering</a:t>
            </a:r>
          </a:p>
          <a:p>
            <a:pPr algn="just"/>
            <a:r>
              <a:rPr lang="en-US" b="1" i="0" dirty="0">
                <a:solidFill>
                  <a:srgbClr val="273239"/>
                </a:solidFill>
                <a:effectLst/>
                <a:latin typeface="Nunito" pitchFamily="2" charset="0"/>
              </a:rPr>
              <a:t>Compression</a:t>
            </a:r>
            <a:endParaRPr lang="en-US" dirty="0"/>
          </a:p>
        </p:txBody>
      </p:sp>
    </p:spTree>
    <p:extLst>
      <p:ext uri="{BB962C8B-B14F-4D97-AF65-F5344CB8AC3E}">
        <p14:creationId xmlns:p14="http://schemas.microsoft.com/office/powerpoint/2010/main" val="18352889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0ADCC-3B04-1895-AAE2-7B6C6E4F3797}"/>
              </a:ext>
            </a:extLst>
          </p:cNvPr>
          <p:cNvSpPr>
            <a:spLocks noGrp="1"/>
          </p:cNvSpPr>
          <p:nvPr>
            <p:ph type="title"/>
          </p:nvPr>
        </p:nvSpPr>
        <p:spPr/>
        <p:txBody>
          <a:bodyPr>
            <a:normAutofit fontScale="90000"/>
          </a:bodyPr>
          <a:lstStyle/>
          <a:p>
            <a:r>
              <a:rPr lang="en-US" b="1" i="0" dirty="0">
                <a:solidFill>
                  <a:srgbClr val="0A0A0A"/>
                </a:solidFill>
                <a:effectLst/>
                <a:latin typeface="Helvetica" panose="020B0604020202020204" pitchFamily="34" charset="0"/>
              </a:rPr>
              <a:t>What is a Data Format?</a:t>
            </a:r>
            <a:br>
              <a:rPr lang="en-US" b="1" i="0" dirty="0">
                <a:solidFill>
                  <a:srgbClr val="0A0A0A"/>
                </a:solidFill>
                <a:effectLst/>
                <a:latin typeface="Helvetica" panose="020B0604020202020204" pitchFamily="34" charset="0"/>
              </a:rPr>
            </a:br>
            <a:br>
              <a:rPr lang="en-US" dirty="0"/>
            </a:br>
            <a:endParaRPr lang="en-US" dirty="0"/>
          </a:p>
        </p:txBody>
      </p:sp>
      <p:sp>
        <p:nvSpPr>
          <p:cNvPr id="3" name="Content Placeholder 2">
            <a:extLst>
              <a:ext uri="{FF2B5EF4-FFF2-40B4-BE49-F238E27FC236}">
                <a16:creationId xmlns:a16="http://schemas.microsoft.com/office/drawing/2014/main" id="{44AE1CEC-D1F1-186A-5F18-9DD4A6B6ADF6}"/>
              </a:ext>
            </a:extLst>
          </p:cNvPr>
          <p:cNvSpPr>
            <a:spLocks noGrp="1"/>
          </p:cNvSpPr>
          <p:nvPr>
            <p:ph idx="1"/>
          </p:nvPr>
        </p:nvSpPr>
        <p:spPr/>
        <p:txBody>
          <a:bodyPr/>
          <a:lstStyle/>
          <a:p>
            <a:pPr algn="just"/>
            <a:r>
              <a:rPr lang="en-US" dirty="0">
                <a:solidFill>
                  <a:srgbClr val="273239"/>
                </a:solidFill>
                <a:latin typeface="Nunito" pitchFamily="2" charset="0"/>
              </a:rPr>
              <a:t>Data format is the definition of the structure of data within a database or file system that gives the information its meaning. Structured data is usually defined by rows and columns, where columns represent different fields corresponding to, for example, name, address, and phone number, and each field has a defined type, such as integers, floating point numbers, characters, and Boolean. Rows then represent individual records that fill in each column with its corresponding value. Unstructured data includes audio or video objects with a format that can be recognized and played back by software capable of decoding the data from that object.</a:t>
            </a:r>
          </a:p>
        </p:txBody>
      </p:sp>
    </p:spTree>
    <p:extLst>
      <p:ext uri="{BB962C8B-B14F-4D97-AF65-F5344CB8AC3E}">
        <p14:creationId xmlns:p14="http://schemas.microsoft.com/office/powerpoint/2010/main" val="37315304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749B3-854D-CD3E-1580-537845DAAA92}"/>
              </a:ext>
            </a:extLst>
          </p:cNvPr>
          <p:cNvSpPr>
            <a:spLocks noGrp="1"/>
          </p:cNvSpPr>
          <p:nvPr>
            <p:ph type="title"/>
          </p:nvPr>
        </p:nvSpPr>
        <p:spPr/>
        <p:txBody>
          <a:bodyPr/>
          <a:lstStyle/>
          <a:p>
            <a:r>
              <a:rPr lang="en-US" b="1" i="0" dirty="0">
                <a:solidFill>
                  <a:srgbClr val="0A0A0A"/>
                </a:solidFill>
                <a:effectLst/>
                <a:latin typeface="Helvetica" panose="020B0604020202020204" pitchFamily="34" charset="0"/>
              </a:rPr>
              <a:t>Why is Data Format Important?</a:t>
            </a:r>
            <a:br>
              <a:rPr lang="en-US" b="1" i="0" dirty="0">
                <a:solidFill>
                  <a:srgbClr val="0A0A0A"/>
                </a:solidFill>
                <a:effectLst/>
                <a:latin typeface="Helvetica" panose="020B0604020202020204" pitchFamily="34" charset="0"/>
              </a:rPr>
            </a:br>
            <a:endParaRPr lang="en-US" dirty="0"/>
          </a:p>
        </p:txBody>
      </p:sp>
      <p:sp>
        <p:nvSpPr>
          <p:cNvPr id="3" name="Content Placeholder 2">
            <a:extLst>
              <a:ext uri="{FF2B5EF4-FFF2-40B4-BE49-F238E27FC236}">
                <a16:creationId xmlns:a16="http://schemas.microsoft.com/office/drawing/2014/main" id="{A36AA44B-40BE-328B-D45F-34A2BE9B25D9}"/>
              </a:ext>
            </a:extLst>
          </p:cNvPr>
          <p:cNvSpPr>
            <a:spLocks noGrp="1"/>
          </p:cNvSpPr>
          <p:nvPr>
            <p:ph idx="1"/>
          </p:nvPr>
        </p:nvSpPr>
        <p:spPr/>
        <p:txBody>
          <a:bodyPr/>
          <a:lstStyle/>
          <a:p>
            <a:pPr algn="just"/>
            <a:r>
              <a:rPr lang="en-US" dirty="0">
                <a:solidFill>
                  <a:srgbClr val="273239"/>
                </a:solidFill>
                <a:latin typeface="Nunito" pitchFamily="2" charset="0"/>
              </a:rPr>
              <a:t>Source data can come in many different data formats. To run analytics effectively, a data scientist must first convert that source data to a common format for each model to process. With many different data sources and different analytic routines, that data wrangling can take 80 to 90 percent of the time spent on developing a new model. Having a model-driven architecture that simplifies the conversion of the source data to a standard, easy-to-use format ready for analytics reduces the overall time required and allows the data scientist to focus on machine learning model development and the training life cycle.</a:t>
            </a:r>
          </a:p>
        </p:txBody>
      </p:sp>
    </p:spTree>
    <p:extLst>
      <p:ext uri="{BB962C8B-B14F-4D97-AF65-F5344CB8AC3E}">
        <p14:creationId xmlns:p14="http://schemas.microsoft.com/office/powerpoint/2010/main" val="18682946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F0ED3-2E31-3113-6EA7-BAC312AC21B7}"/>
              </a:ext>
            </a:extLst>
          </p:cNvPr>
          <p:cNvSpPr>
            <a:spLocks noGrp="1"/>
          </p:cNvSpPr>
          <p:nvPr>
            <p:ph type="title"/>
          </p:nvPr>
        </p:nvSpPr>
        <p:spPr/>
        <p:txBody>
          <a:bodyPr/>
          <a:lstStyle/>
          <a:p>
            <a:r>
              <a:rPr lang="en-US" b="1" i="0" dirty="0">
                <a:solidFill>
                  <a:srgbClr val="273239"/>
                </a:solidFill>
                <a:effectLst/>
                <a:latin typeface="Source Sans 3"/>
              </a:rPr>
              <a:t>Commonly used file formats in Data Science</a:t>
            </a:r>
            <a:br>
              <a:rPr lang="en-US" b="1" i="0" dirty="0">
                <a:solidFill>
                  <a:srgbClr val="273239"/>
                </a:solidFill>
                <a:effectLst/>
                <a:latin typeface="Source Sans 3"/>
              </a:rPr>
            </a:br>
            <a:endParaRPr lang="en-US" dirty="0"/>
          </a:p>
        </p:txBody>
      </p:sp>
      <p:sp>
        <p:nvSpPr>
          <p:cNvPr id="3" name="Content Placeholder 2">
            <a:extLst>
              <a:ext uri="{FF2B5EF4-FFF2-40B4-BE49-F238E27FC236}">
                <a16:creationId xmlns:a16="http://schemas.microsoft.com/office/drawing/2014/main" id="{0C140B79-D2A5-762E-663A-71E2B4B5F726}"/>
              </a:ext>
            </a:extLst>
          </p:cNvPr>
          <p:cNvSpPr>
            <a:spLocks noGrp="1"/>
          </p:cNvSpPr>
          <p:nvPr>
            <p:ph idx="1"/>
          </p:nvPr>
        </p:nvSpPr>
        <p:spPr>
          <a:xfrm>
            <a:off x="838200" y="1825624"/>
            <a:ext cx="10515600" cy="4956175"/>
          </a:xfrm>
        </p:spPr>
        <p:txBody>
          <a:bodyPr/>
          <a:lstStyle/>
          <a:p>
            <a:pPr algn="just"/>
            <a:r>
              <a:rPr lang="en-US" dirty="0">
                <a:solidFill>
                  <a:srgbClr val="273239"/>
                </a:solidFill>
                <a:latin typeface="Nunito" pitchFamily="2" charset="0"/>
              </a:rPr>
              <a:t>The file format also tells the computer how to display or process its content. </a:t>
            </a:r>
          </a:p>
          <a:p>
            <a:r>
              <a:rPr lang="en-US" b="0" i="0" dirty="0">
                <a:solidFill>
                  <a:srgbClr val="273239"/>
                </a:solidFill>
                <a:effectLst/>
                <a:latin typeface="Nunito" pitchFamily="2" charset="0"/>
              </a:rPr>
              <a:t>Common file formats, such as </a:t>
            </a:r>
            <a:r>
              <a:rPr lang="en-US" b="1" i="0" dirty="0">
                <a:solidFill>
                  <a:srgbClr val="273239"/>
                </a:solidFill>
                <a:effectLst/>
                <a:latin typeface="Nunito" pitchFamily="2" charset="0"/>
              </a:rPr>
              <a:t>CSV, XLSX, ZIP, TXT,</a:t>
            </a:r>
            <a:r>
              <a:rPr lang="en-US" b="0" i="0" dirty="0">
                <a:solidFill>
                  <a:srgbClr val="273239"/>
                </a:solidFill>
                <a:effectLst/>
                <a:latin typeface="Nunito" pitchFamily="2" charset="0"/>
              </a:rPr>
              <a:t> </a:t>
            </a:r>
            <a:r>
              <a:rPr lang="en-US" b="1" i="0" dirty="0">
                <a:solidFill>
                  <a:srgbClr val="273239"/>
                </a:solidFill>
                <a:effectLst/>
                <a:latin typeface="Nunito" pitchFamily="2" charset="0"/>
              </a:rPr>
              <a:t>JSON, HTML </a:t>
            </a:r>
            <a:r>
              <a:rPr lang="en-US" b="0" i="0" dirty="0" err="1">
                <a:solidFill>
                  <a:srgbClr val="273239"/>
                </a:solidFill>
                <a:effectLst/>
                <a:latin typeface="Nunito" pitchFamily="2" charset="0"/>
              </a:rPr>
              <a:t>etc</a:t>
            </a:r>
            <a:endParaRPr lang="en-US" dirty="0"/>
          </a:p>
        </p:txBody>
      </p:sp>
    </p:spTree>
    <p:extLst>
      <p:ext uri="{BB962C8B-B14F-4D97-AF65-F5344CB8AC3E}">
        <p14:creationId xmlns:p14="http://schemas.microsoft.com/office/powerpoint/2010/main" val="2716997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14829-08AE-0942-5489-CCABF05C3AAA}"/>
              </a:ext>
            </a:extLst>
          </p:cNvPr>
          <p:cNvSpPr>
            <a:spLocks noGrp="1"/>
          </p:cNvSpPr>
          <p:nvPr>
            <p:ph type="title"/>
          </p:nvPr>
        </p:nvSpPr>
        <p:spPr>
          <a:xfrm>
            <a:off x="838200" y="365126"/>
            <a:ext cx="10515600" cy="406400"/>
          </a:xfrm>
        </p:spPr>
        <p:txBody>
          <a:bodyPr>
            <a:normAutofit fontScale="90000"/>
          </a:bodyPr>
          <a:lstStyle/>
          <a:p>
            <a:br>
              <a:rPr lang="en-US" b="1" i="0" dirty="0">
                <a:solidFill>
                  <a:srgbClr val="273239"/>
                </a:solidFill>
                <a:effectLst/>
                <a:latin typeface="Nunito" pitchFamily="2" charset="0"/>
              </a:rPr>
            </a:br>
            <a:r>
              <a:rPr lang="en-US" b="1" i="0" dirty="0">
                <a:solidFill>
                  <a:srgbClr val="273239"/>
                </a:solidFill>
                <a:effectLst/>
                <a:latin typeface="Nunito" pitchFamily="2" charset="0"/>
              </a:rPr>
              <a:t>Types of Data Analytics</a:t>
            </a:r>
            <a:br>
              <a:rPr lang="en-US" b="1" i="0" dirty="0">
                <a:solidFill>
                  <a:srgbClr val="273239"/>
                </a:solidFill>
                <a:effectLst/>
                <a:latin typeface="Nunito" pitchFamily="2" charset="0"/>
              </a:rPr>
            </a:br>
            <a:endParaRPr lang="en-US" dirty="0"/>
          </a:p>
        </p:txBody>
      </p:sp>
      <p:sp>
        <p:nvSpPr>
          <p:cNvPr id="3" name="Content Placeholder 2">
            <a:extLst>
              <a:ext uri="{FF2B5EF4-FFF2-40B4-BE49-F238E27FC236}">
                <a16:creationId xmlns:a16="http://schemas.microsoft.com/office/drawing/2014/main" id="{E1C83190-5499-3FAC-1A5D-F3457BB466F4}"/>
              </a:ext>
            </a:extLst>
          </p:cNvPr>
          <p:cNvSpPr>
            <a:spLocks noGrp="1"/>
          </p:cNvSpPr>
          <p:nvPr>
            <p:ph idx="1"/>
          </p:nvPr>
        </p:nvSpPr>
        <p:spPr>
          <a:xfrm>
            <a:off x="838200" y="990600"/>
            <a:ext cx="10515600" cy="5867400"/>
          </a:xfrm>
        </p:spPr>
        <p:txBody>
          <a:bodyPr/>
          <a:lstStyle/>
          <a:p>
            <a:pPr algn="l" fontAlgn="base"/>
            <a:r>
              <a:rPr lang="en-US" b="0" i="0" dirty="0">
                <a:solidFill>
                  <a:srgbClr val="273239"/>
                </a:solidFill>
                <a:effectLst/>
                <a:latin typeface="Nunito" pitchFamily="2" charset="0"/>
              </a:rPr>
              <a:t>There are four major types of data analytics:</a:t>
            </a:r>
          </a:p>
          <a:p>
            <a:pPr algn="l" fontAlgn="base"/>
            <a:endParaRPr lang="en-US" b="0" i="0" dirty="0">
              <a:solidFill>
                <a:srgbClr val="273239"/>
              </a:solidFill>
              <a:effectLst/>
              <a:latin typeface="Nunito" pitchFamily="2" charset="0"/>
            </a:endParaRPr>
          </a:p>
          <a:p>
            <a:pPr algn="l" fontAlgn="base">
              <a:buFont typeface="+mj-lt"/>
              <a:buAutoNum type="arabicPeriod"/>
            </a:pPr>
            <a:r>
              <a:rPr lang="en-US" b="0" i="0" dirty="0">
                <a:solidFill>
                  <a:srgbClr val="273239"/>
                </a:solidFill>
                <a:effectLst/>
                <a:latin typeface="Nunito" pitchFamily="2" charset="0"/>
              </a:rPr>
              <a:t>Predictive (forecasting)</a:t>
            </a:r>
          </a:p>
          <a:p>
            <a:pPr algn="l" fontAlgn="base">
              <a:buFont typeface="+mj-lt"/>
              <a:buAutoNum type="arabicPeriod"/>
            </a:pPr>
            <a:r>
              <a:rPr lang="en-US" b="0" i="0" dirty="0">
                <a:solidFill>
                  <a:srgbClr val="273239"/>
                </a:solidFill>
                <a:effectLst/>
                <a:latin typeface="Nunito" pitchFamily="2" charset="0"/>
              </a:rPr>
              <a:t>Descriptive (business intelligence and data mining)</a:t>
            </a:r>
          </a:p>
          <a:p>
            <a:pPr algn="l" fontAlgn="base">
              <a:buFont typeface="+mj-lt"/>
              <a:buAutoNum type="arabicPeriod"/>
            </a:pPr>
            <a:r>
              <a:rPr lang="en-US" b="0" i="0" dirty="0">
                <a:solidFill>
                  <a:srgbClr val="273239"/>
                </a:solidFill>
                <a:effectLst/>
                <a:latin typeface="Nunito" pitchFamily="2" charset="0"/>
              </a:rPr>
              <a:t>Prescriptive (optimization and simulation)</a:t>
            </a:r>
          </a:p>
          <a:p>
            <a:pPr algn="l" fontAlgn="base">
              <a:buFont typeface="+mj-lt"/>
              <a:buAutoNum type="arabicPeriod"/>
            </a:pPr>
            <a:r>
              <a:rPr lang="en-US" b="0" i="0" dirty="0">
                <a:solidFill>
                  <a:srgbClr val="273239"/>
                </a:solidFill>
                <a:effectLst/>
                <a:latin typeface="Nunito" pitchFamily="2" charset="0"/>
              </a:rPr>
              <a:t>Diagnostic analytics</a:t>
            </a:r>
          </a:p>
          <a:p>
            <a:endParaRPr lang="en-US" dirty="0"/>
          </a:p>
        </p:txBody>
      </p:sp>
    </p:spTree>
    <p:extLst>
      <p:ext uri="{BB962C8B-B14F-4D97-AF65-F5344CB8AC3E}">
        <p14:creationId xmlns:p14="http://schemas.microsoft.com/office/powerpoint/2010/main" val="39227732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3B716-7B4A-00AA-3798-9589651F85A3}"/>
              </a:ext>
            </a:extLst>
          </p:cNvPr>
          <p:cNvSpPr>
            <a:spLocks noGrp="1"/>
          </p:cNvSpPr>
          <p:nvPr>
            <p:ph type="title"/>
          </p:nvPr>
        </p:nvSpPr>
        <p:spPr/>
        <p:txBody>
          <a:bodyPr/>
          <a:lstStyle/>
          <a:p>
            <a:r>
              <a:rPr lang="en-US" b="1" i="0" dirty="0">
                <a:solidFill>
                  <a:srgbClr val="273239"/>
                </a:solidFill>
                <a:effectLst/>
                <a:latin typeface="Nunito" pitchFamily="2" charset="0"/>
              </a:rPr>
              <a:t>CSV</a:t>
            </a:r>
            <a:endParaRPr lang="en-US" dirty="0"/>
          </a:p>
        </p:txBody>
      </p:sp>
      <p:sp>
        <p:nvSpPr>
          <p:cNvPr id="3" name="Content Placeholder 2">
            <a:extLst>
              <a:ext uri="{FF2B5EF4-FFF2-40B4-BE49-F238E27FC236}">
                <a16:creationId xmlns:a16="http://schemas.microsoft.com/office/drawing/2014/main" id="{CE877526-9199-210D-43DA-D24E8FE3235A}"/>
              </a:ext>
            </a:extLst>
          </p:cNvPr>
          <p:cNvSpPr>
            <a:spLocks noGrp="1"/>
          </p:cNvSpPr>
          <p:nvPr>
            <p:ph idx="1"/>
          </p:nvPr>
        </p:nvSpPr>
        <p:spPr/>
        <p:txBody>
          <a:bodyPr/>
          <a:lstStyle/>
          <a:p>
            <a:pPr algn="just"/>
            <a:r>
              <a:rPr lang="en-US" b="0" i="0" dirty="0">
                <a:solidFill>
                  <a:srgbClr val="273239"/>
                </a:solidFill>
                <a:effectLst/>
                <a:latin typeface="Nunito" pitchFamily="2" charset="0"/>
              </a:rPr>
              <a:t>The CSV is stand for Comma-separated values. as-well-as this name CSV file is use comma to separated values. In CSV file each line is a data record and Each record consists of one or more than one data fields, the field is separated by commas.</a:t>
            </a:r>
          </a:p>
          <a:p>
            <a:pPr algn="just"/>
            <a:r>
              <a:rPr lang="en-US" b="1" dirty="0"/>
              <a:t>import pandas as pd</a:t>
            </a:r>
          </a:p>
          <a:p>
            <a:pPr algn="just"/>
            <a:r>
              <a:rPr lang="en-US" dirty="0" err="1"/>
              <a:t>df</a:t>
            </a:r>
            <a:r>
              <a:rPr lang="en-US" dirty="0"/>
              <a:t> = </a:t>
            </a:r>
            <a:r>
              <a:rPr lang="en-US" dirty="0" err="1"/>
              <a:t>pd.read_csv</a:t>
            </a:r>
            <a:r>
              <a:rPr lang="en-US" dirty="0"/>
              <a:t>("</a:t>
            </a:r>
            <a:r>
              <a:rPr lang="en-US" dirty="0" err="1"/>
              <a:t>file_path</a:t>
            </a:r>
            <a:r>
              <a:rPr lang="en-US" dirty="0"/>
              <a:t> / file_name.csv")</a:t>
            </a:r>
          </a:p>
          <a:p>
            <a:pPr algn="just"/>
            <a:r>
              <a:rPr lang="en-US" dirty="0"/>
              <a:t>print(</a:t>
            </a:r>
            <a:r>
              <a:rPr lang="en-US" dirty="0" err="1"/>
              <a:t>df</a:t>
            </a:r>
            <a:r>
              <a:rPr lang="en-US" dirty="0"/>
              <a:t>)</a:t>
            </a:r>
          </a:p>
          <a:p>
            <a:pPr algn="just"/>
            <a:endParaRPr lang="en-US" dirty="0"/>
          </a:p>
        </p:txBody>
      </p:sp>
    </p:spTree>
    <p:extLst>
      <p:ext uri="{BB962C8B-B14F-4D97-AF65-F5344CB8AC3E}">
        <p14:creationId xmlns:p14="http://schemas.microsoft.com/office/powerpoint/2010/main" val="14526574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69AB4-2048-BBA5-39B6-9176522B95F0}"/>
              </a:ext>
            </a:extLst>
          </p:cNvPr>
          <p:cNvSpPr>
            <a:spLocks noGrp="1"/>
          </p:cNvSpPr>
          <p:nvPr>
            <p:ph type="title"/>
          </p:nvPr>
        </p:nvSpPr>
        <p:spPr/>
        <p:txBody>
          <a:bodyPr/>
          <a:lstStyle/>
          <a:p>
            <a:r>
              <a:rPr lang="en-US" b="1" i="0" dirty="0">
                <a:solidFill>
                  <a:srgbClr val="273239"/>
                </a:solidFill>
                <a:effectLst/>
                <a:latin typeface="Nunito" pitchFamily="2" charset="0"/>
              </a:rPr>
              <a:t>XLSX</a:t>
            </a:r>
            <a:endParaRPr lang="en-US" dirty="0"/>
          </a:p>
        </p:txBody>
      </p:sp>
      <p:sp>
        <p:nvSpPr>
          <p:cNvPr id="3" name="Content Placeholder 2">
            <a:extLst>
              <a:ext uri="{FF2B5EF4-FFF2-40B4-BE49-F238E27FC236}">
                <a16:creationId xmlns:a16="http://schemas.microsoft.com/office/drawing/2014/main" id="{6826FCD9-E96A-1FD6-C733-4039594F9FE3}"/>
              </a:ext>
            </a:extLst>
          </p:cNvPr>
          <p:cNvSpPr>
            <a:spLocks noGrp="1"/>
          </p:cNvSpPr>
          <p:nvPr>
            <p:ph idx="1"/>
          </p:nvPr>
        </p:nvSpPr>
        <p:spPr/>
        <p:txBody>
          <a:bodyPr/>
          <a:lstStyle/>
          <a:p>
            <a:pPr algn="just"/>
            <a:r>
              <a:rPr lang="en-US" b="0" i="0" dirty="0">
                <a:solidFill>
                  <a:srgbClr val="273239"/>
                </a:solidFill>
                <a:effectLst/>
                <a:latin typeface="Nunito" pitchFamily="2" charset="0"/>
              </a:rPr>
              <a:t>The XLSX file is Microsoft Excel Open XML Format Spreadsheet file. This is used to store any type of data but it’s mainly used to store financial data and to create mathematical models etc.</a:t>
            </a:r>
          </a:p>
          <a:p>
            <a:pPr algn="just"/>
            <a:r>
              <a:rPr lang="en-US" b="1" dirty="0"/>
              <a:t>import pandas as pd</a:t>
            </a:r>
          </a:p>
          <a:p>
            <a:pPr algn="just"/>
            <a:r>
              <a:rPr lang="en-US" dirty="0" err="1"/>
              <a:t>df</a:t>
            </a:r>
            <a:r>
              <a:rPr lang="en-US" dirty="0"/>
              <a:t> = </a:t>
            </a:r>
            <a:r>
              <a:rPr lang="en-US" dirty="0" err="1"/>
              <a:t>pd.read_excel</a:t>
            </a:r>
            <a:r>
              <a:rPr lang="en-US" dirty="0"/>
              <a:t> (</a:t>
            </a:r>
            <a:r>
              <a:rPr lang="en-US" dirty="0" err="1"/>
              <a:t>r'file_path</a:t>
            </a:r>
            <a:r>
              <a:rPr lang="en-US" dirty="0"/>
              <a:t>\\name.xlsx')</a:t>
            </a:r>
          </a:p>
          <a:p>
            <a:pPr algn="just"/>
            <a:r>
              <a:rPr lang="en-US" dirty="0"/>
              <a:t>print (</a:t>
            </a:r>
            <a:r>
              <a:rPr lang="en-US" dirty="0" err="1"/>
              <a:t>df</a:t>
            </a:r>
            <a:r>
              <a:rPr lang="en-US" dirty="0"/>
              <a:t>)</a:t>
            </a:r>
          </a:p>
          <a:p>
            <a:pPr algn="just"/>
            <a:endParaRPr lang="en-US" dirty="0"/>
          </a:p>
        </p:txBody>
      </p:sp>
    </p:spTree>
    <p:extLst>
      <p:ext uri="{BB962C8B-B14F-4D97-AF65-F5344CB8AC3E}">
        <p14:creationId xmlns:p14="http://schemas.microsoft.com/office/powerpoint/2010/main" val="24776179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8404A-77AB-B8A4-E446-EA536C8AEBFB}"/>
              </a:ext>
            </a:extLst>
          </p:cNvPr>
          <p:cNvSpPr>
            <a:spLocks noGrp="1"/>
          </p:cNvSpPr>
          <p:nvPr>
            <p:ph type="title"/>
          </p:nvPr>
        </p:nvSpPr>
        <p:spPr/>
        <p:txBody>
          <a:bodyPr/>
          <a:lstStyle/>
          <a:p>
            <a:r>
              <a:rPr lang="en-US" b="1" i="0" dirty="0">
                <a:solidFill>
                  <a:srgbClr val="273239"/>
                </a:solidFill>
                <a:effectLst/>
                <a:latin typeface="Nunito" pitchFamily="2" charset="0"/>
              </a:rPr>
              <a:t>ZIP</a:t>
            </a:r>
            <a:endParaRPr lang="en-US" dirty="0"/>
          </a:p>
        </p:txBody>
      </p:sp>
      <p:sp>
        <p:nvSpPr>
          <p:cNvPr id="3" name="Content Placeholder 2">
            <a:extLst>
              <a:ext uri="{FF2B5EF4-FFF2-40B4-BE49-F238E27FC236}">
                <a16:creationId xmlns:a16="http://schemas.microsoft.com/office/drawing/2014/main" id="{301AC220-974A-C702-3674-30DDE1614AA5}"/>
              </a:ext>
            </a:extLst>
          </p:cNvPr>
          <p:cNvSpPr>
            <a:spLocks noGrp="1"/>
          </p:cNvSpPr>
          <p:nvPr>
            <p:ph idx="1"/>
          </p:nvPr>
        </p:nvSpPr>
        <p:spPr/>
        <p:txBody>
          <a:bodyPr/>
          <a:lstStyle/>
          <a:p>
            <a:pPr algn="just"/>
            <a:r>
              <a:rPr lang="en-US" b="0" i="0" dirty="0">
                <a:solidFill>
                  <a:srgbClr val="273239"/>
                </a:solidFill>
                <a:effectLst/>
                <a:latin typeface="Nunito" pitchFamily="2" charset="0"/>
              </a:rPr>
              <a:t>ZIP files are used an data containers, they store one or more than one files in the compressed form. it widely used in internet After you downloaded ZIP file, you need to unpack its contents in order to use it.</a:t>
            </a:r>
          </a:p>
          <a:p>
            <a:pPr algn="just"/>
            <a:r>
              <a:rPr lang="en-US" b="1" dirty="0"/>
              <a:t>import pandas as pd</a:t>
            </a:r>
          </a:p>
          <a:p>
            <a:pPr algn="just"/>
            <a:r>
              <a:rPr lang="en-US" dirty="0" err="1"/>
              <a:t>df</a:t>
            </a:r>
            <a:r>
              <a:rPr lang="en-US" dirty="0"/>
              <a:t> = </a:t>
            </a:r>
            <a:r>
              <a:rPr lang="en-US" dirty="0" err="1"/>
              <a:t>pd.read_csv</a:t>
            </a:r>
            <a:r>
              <a:rPr lang="en-US" dirty="0"/>
              <a:t>(' </a:t>
            </a:r>
            <a:r>
              <a:rPr lang="en-US" dirty="0" err="1"/>
              <a:t>File_Path</a:t>
            </a:r>
            <a:r>
              <a:rPr lang="en-US" dirty="0"/>
              <a:t> \\ </a:t>
            </a:r>
            <a:r>
              <a:rPr lang="en-US" dirty="0" err="1"/>
              <a:t>File_Name</a:t>
            </a:r>
            <a:r>
              <a:rPr lang="en-US" dirty="0"/>
              <a:t> .zip')</a:t>
            </a:r>
          </a:p>
          <a:p>
            <a:pPr algn="just"/>
            <a:r>
              <a:rPr lang="en-US" dirty="0"/>
              <a:t>print(</a:t>
            </a:r>
            <a:r>
              <a:rPr lang="en-US" dirty="0" err="1"/>
              <a:t>df</a:t>
            </a:r>
            <a:r>
              <a:rPr lang="en-US" dirty="0"/>
              <a:t>)</a:t>
            </a:r>
          </a:p>
          <a:p>
            <a:pPr algn="just"/>
            <a:endParaRPr lang="en-US" dirty="0"/>
          </a:p>
        </p:txBody>
      </p:sp>
    </p:spTree>
    <p:extLst>
      <p:ext uri="{BB962C8B-B14F-4D97-AF65-F5344CB8AC3E}">
        <p14:creationId xmlns:p14="http://schemas.microsoft.com/office/powerpoint/2010/main" val="19262220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B75A4-FADE-78F7-1705-ED80C34B31A3}"/>
              </a:ext>
            </a:extLst>
          </p:cNvPr>
          <p:cNvSpPr>
            <a:spLocks noGrp="1"/>
          </p:cNvSpPr>
          <p:nvPr>
            <p:ph type="title"/>
          </p:nvPr>
        </p:nvSpPr>
        <p:spPr/>
        <p:txBody>
          <a:bodyPr/>
          <a:lstStyle/>
          <a:p>
            <a:r>
              <a:rPr lang="en-US" b="1" i="0" dirty="0">
                <a:solidFill>
                  <a:srgbClr val="273239"/>
                </a:solidFill>
                <a:effectLst/>
                <a:latin typeface="Nunito" pitchFamily="2" charset="0"/>
              </a:rPr>
              <a:t>TXT</a:t>
            </a:r>
            <a:endParaRPr lang="en-US" dirty="0"/>
          </a:p>
        </p:txBody>
      </p:sp>
      <p:sp>
        <p:nvSpPr>
          <p:cNvPr id="3" name="Content Placeholder 2">
            <a:extLst>
              <a:ext uri="{FF2B5EF4-FFF2-40B4-BE49-F238E27FC236}">
                <a16:creationId xmlns:a16="http://schemas.microsoft.com/office/drawing/2014/main" id="{BB4F8606-8D1C-48D0-4D9E-2C35C6A22936}"/>
              </a:ext>
            </a:extLst>
          </p:cNvPr>
          <p:cNvSpPr>
            <a:spLocks noGrp="1"/>
          </p:cNvSpPr>
          <p:nvPr>
            <p:ph idx="1"/>
          </p:nvPr>
        </p:nvSpPr>
        <p:spPr/>
        <p:txBody>
          <a:bodyPr/>
          <a:lstStyle/>
          <a:p>
            <a:pPr algn="just"/>
            <a:r>
              <a:rPr lang="en-US" b="0" i="0" dirty="0">
                <a:solidFill>
                  <a:srgbClr val="273239"/>
                </a:solidFill>
                <a:effectLst/>
                <a:latin typeface="Nunito" pitchFamily="2" charset="0"/>
              </a:rPr>
              <a:t>TXT files are useful for storing information in plain text with no special formatting beyond basic fonts and font styles. It is recognized by any text editing and other software programs.</a:t>
            </a:r>
          </a:p>
          <a:p>
            <a:pPr algn="just"/>
            <a:r>
              <a:rPr lang="en-US" b="1" dirty="0"/>
              <a:t>import pandas as pd</a:t>
            </a:r>
          </a:p>
          <a:p>
            <a:pPr algn="just"/>
            <a:r>
              <a:rPr lang="en-US" dirty="0" err="1"/>
              <a:t>df</a:t>
            </a:r>
            <a:r>
              <a:rPr lang="en-US" dirty="0"/>
              <a:t> = </a:t>
            </a:r>
            <a:r>
              <a:rPr lang="en-US" dirty="0" err="1"/>
              <a:t>pd.read_csv</a:t>
            </a:r>
            <a:r>
              <a:rPr lang="en-US" dirty="0"/>
              <a:t>('</a:t>
            </a:r>
            <a:r>
              <a:rPr lang="en-US" dirty="0" err="1"/>
              <a:t>File_Path</a:t>
            </a:r>
            <a:r>
              <a:rPr lang="en-US" dirty="0"/>
              <a:t> \\ </a:t>
            </a:r>
            <a:r>
              <a:rPr lang="en-US" dirty="0" err="1"/>
              <a:t>File_Name</a:t>
            </a:r>
            <a:r>
              <a:rPr lang="en-US" dirty="0"/>
              <a:t> .txt')</a:t>
            </a:r>
          </a:p>
          <a:p>
            <a:pPr algn="just"/>
            <a:r>
              <a:rPr lang="en-US" dirty="0"/>
              <a:t>print(</a:t>
            </a:r>
            <a:r>
              <a:rPr lang="en-US" dirty="0" err="1"/>
              <a:t>df</a:t>
            </a:r>
            <a:r>
              <a:rPr lang="en-US" dirty="0"/>
              <a:t>)</a:t>
            </a:r>
          </a:p>
          <a:p>
            <a:pPr algn="just"/>
            <a:endParaRPr lang="en-US" dirty="0"/>
          </a:p>
        </p:txBody>
      </p:sp>
    </p:spTree>
    <p:extLst>
      <p:ext uri="{BB962C8B-B14F-4D97-AF65-F5344CB8AC3E}">
        <p14:creationId xmlns:p14="http://schemas.microsoft.com/office/powerpoint/2010/main" val="21391981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F980F-A831-80F7-290B-255E6BD15490}"/>
              </a:ext>
            </a:extLst>
          </p:cNvPr>
          <p:cNvSpPr>
            <a:spLocks noGrp="1"/>
          </p:cNvSpPr>
          <p:nvPr>
            <p:ph type="title"/>
          </p:nvPr>
        </p:nvSpPr>
        <p:spPr/>
        <p:txBody>
          <a:bodyPr/>
          <a:lstStyle/>
          <a:p>
            <a:r>
              <a:rPr lang="en-US" b="1" i="0" dirty="0">
                <a:solidFill>
                  <a:srgbClr val="273239"/>
                </a:solidFill>
                <a:effectLst/>
                <a:latin typeface="Nunito" pitchFamily="2" charset="0"/>
              </a:rPr>
              <a:t>JSON</a:t>
            </a:r>
            <a:endParaRPr lang="en-US" dirty="0"/>
          </a:p>
        </p:txBody>
      </p:sp>
      <p:sp>
        <p:nvSpPr>
          <p:cNvPr id="3" name="Content Placeholder 2">
            <a:extLst>
              <a:ext uri="{FF2B5EF4-FFF2-40B4-BE49-F238E27FC236}">
                <a16:creationId xmlns:a16="http://schemas.microsoft.com/office/drawing/2014/main" id="{56BFAD94-3881-D309-45BE-8D625B40D5C6}"/>
              </a:ext>
            </a:extLst>
          </p:cNvPr>
          <p:cNvSpPr>
            <a:spLocks noGrp="1"/>
          </p:cNvSpPr>
          <p:nvPr>
            <p:ph idx="1"/>
          </p:nvPr>
        </p:nvSpPr>
        <p:spPr/>
        <p:txBody>
          <a:bodyPr/>
          <a:lstStyle/>
          <a:p>
            <a:pPr algn="just"/>
            <a:r>
              <a:rPr lang="en-US" b="0" i="0" dirty="0">
                <a:solidFill>
                  <a:srgbClr val="273239"/>
                </a:solidFill>
                <a:effectLst/>
                <a:latin typeface="Nunito" pitchFamily="2" charset="0"/>
              </a:rPr>
              <a:t>JSON is stand for JavaScript Object Notation. JSON is a standard text-based format for representing structured data based on JavaScript object syntax.</a:t>
            </a:r>
          </a:p>
          <a:p>
            <a:pPr algn="just"/>
            <a:r>
              <a:rPr lang="en-US" b="1" dirty="0"/>
              <a:t>import pandas as pd</a:t>
            </a:r>
          </a:p>
          <a:p>
            <a:pPr algn="just"/>
            <a:r>
              <a:rPr lang="en-US" dirty="0" err="1"/>
              <a:t>df</a:t>
            </a:r>
            <a:r>
              <a:rPr lang="en-US" dirty="0"/>
              <a:t> = </a:t>
            </a:r>
            <a:r>
              <a:rPr lang="en-US" dirty="0" err="1"/>
              <a:t>pd.read_json</a:t>
            </a:r>
            <a:r>
              <a:rPr lang="en-US" dirty="0"/>
              <a:t>('</a:t>
            </a:r>
            <a:r>
              <a:rPr lang="en-US" dirty="0" err="1"/>
              <a:t>File_path</a:t>
            </a:r>
            <a:r>
              <a:rPr lang="en-US" dirty="0"/>
              <a:t> \\ </a:t>
            </a:r>
            <a:r>
              <a:rPr lang="en-US" dirty="0" err="1"/>
              <a:t>File_Name</a:t>
            </a:r>
            <a:r>
              <a:rPr lang="en-US" dirty="0"/>
              <a:t> .</a:t>
            </a:r>
            <a:r>
              <a:rPr lang="en-US" dirty="0" err="1"/>
              <a:t>json</a:t>
            </a:r>
            <a:r>
              <a:rPr lang="en-US" dirty="0"/>
              <a:t>')</a:t>
            </a:r>
          </a:p>
          <a:p>
            <a:pPr algn="just"/>
            <a:r>
              <a:rPr lang="en-US" dirty="0"/>
              <a:t>print(</a:t>
            </a:r>
            <a:r>
              <a:rPr lang="en-US" dirty="0" err="1"/>
              <a:t>df</a:t>
            </a:r>
            <a:r>
              <a:rPr lang="en-US" dirty="0"/>
              <a:t>)</a:t>
            </a:r>
          </a:p>
          <a:p>
            <a:pPr algn="just"/>
            <a:endParaRPr lang="en-US" dirty="0"/>
          </a:p>
        </p:txBody>
      </p:sp>
    </p:spTree>
    <p:extLst>
      <p:ext uri="{BB962C8B-B14F-4D97-AF65-F5344CB8AC3E}">
        <p14:creationId xmlns:p14="http://schemas.microsoft.com/office/powerpoint/2010/main" val="17671175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62299-AEC2-131E-3675-4D8840E612CB}"/>
              </a:ext>
            </a:extLst>
          </p:cNvPr>
          <p:cNvSpPr>
            <a:spLocks noGrp="1"/>
          </p:cNvSpPr>
          <p:nvPr>
            <p:ph type="title"/>
          </p:nvPr>
        </p:nvSpPr>
        <p:spPr/>
        <p:txBody>
          <a:bodyPr/>
          <a:lstStyle/>
          <a:p>
            <a:r>
              <a:rPr lang="en-US" b="1" i="0" dirty="0">
                <a:solidFill>
                  <a:srgbClr val="273239"/>
                </a:solidFill>
                <a:effectLst/>
                <a:latin typeface="Nunito" pitchFamily="2" charset="0"/>
              </a:rPr>
              <a:t>PDF </a:t>
            </a:r>
            <a:endParaRPr lang="en-US" dirty="0"/>
          </a:p>
        </p:txBody>
      </p:sp>
      <p:sp>
        <p:nvSpPr>
          <p:cNvPr id="3" name="Content Placeholder 2">
            <a:extLst>
              <a:ext uri="{FF2B5EF4-FFF2-40B4-BE49-F238E27FC236}">
                <a16:creationId xmlns:a16="http://schemas.microsoft.com/office/drawing/2014/main" id="{87B257FE-7C65-02FA-80B7-F40D53BE4031}"/>
              </a:ext>
            </a:extLst>
          </p:cNvPr>
          <p:cNvSpPr>
            <a:spLocks noGrp="1"/>
          </p:cNvSpPr>
          <p:nvPr>
            <p:ph idx="1"/>
          </p:nvPr>
        </p:nvSpPr>
        <p:spPr/>
        <p:txBody>
          <a:bodyPr/>
          <a:lstStyle/>
          <a:p>
            <a:pPr algn="just"/>
            <a:r>
              <a:rPr lang="en-US" dirty="0">
                <a:solidFill>
                  <a:srgbClr val="273239"/>
                </a:solidFill>
                <a:latin typeface="Nunito" pitchFamily="2" charset="0"/>
              </a:rPr>
              <a:t>PDF</a:t>
            </a:r>
            <a:r>
              <a:rPr lang="en-US" b="0" i="0" dirty="0">
                <a:solidFill>
                  <a:srgbClr val="273239"/>
                </a:solidFill>
                <a:effectLst/>
                <a:latin typeface="Nunito" pitchFamily="2" charset="0"/>
              </a:rPr>
              <a:t> stands for Portable Document Format (PDF) this file format is use when we need to save files that cannot be modified but still need to be easily available.</a:t>
            </a:r>
          </a:p>
          <a:p>
            <a:pPr algn="just"/>
            <a:r>
              <a:rPr lang="en-US" b="1" dirty="0"/>
              <a:t>pip install tabula-</a:t>
            </a:r>
            <a:r>
              <a:rPr lang="en-US" b="1" dirty="0" err="1"/>
              <a:t>py</a:t>
            </a:r>
            <a:endParaRPr lang="en-US" b="1" dirty="0"/>
          </a:p>
          <a:p>
            <a:pPr algn="just"/>
            <a:r>
              <a:rPr lang="en-US" b="1" dirty="0"/>
              <a:t>pip install pandas</a:t>
            </a:r>
          </a:p>
          <a:p>
            <a:pPr algn="just"/>
            <a:r>
              <a:rPr lang="en-US" dirty="0" err="1"/>
              <a:t>df</a:t>
            </a:r>
            <a:r>
              <a:rPr lang="en-US" dirty="0"/>
              <a:t> = </a:t>
            </a:r>
            <a:r>
              <a:rPr lang="en-US" dirty="0" err="1"/>
              <a:t>tabula.read_pdf</a:t>
            </a:r>
            <a:r>
              <a:rPr lang="en-US" dirty="0"/>
              <a:t>(</a:t>
            </a:r>
            <a:r>
              <a:rPr lang="en-US" dirty="0" err="1"/>
              <a:t>file_path</a:t>
            </a:r>
            <a:r>
              <a:rPr lang="en-US" dirty="0"/>
              <a:t> \\ </a:t>
            </a:r>
            <a:r>
              <a:rPr lang="en-US" dirty="0" err="1"/>
              <a:t>file_name</a:t>
            </a:r>
            <a:r>
              <a:rPr lang="en-US" dirty="0"/>
              <a:t> .pdf)</a:t>
            </a:r>
          </a:p>
          <a:p>
            <a:pPr algn="just"/>
            <a:r>
              <a:rPr lang="en-US" dirty="0"/>
              <a:t>print(</a:t>
            </a:r>
            <a:r>
              <a:rPr lang="en-US" dirty="0" err="1"/>
              <a:t>df</a:t>
            </a:r>
            <a:r>
              <a:rPr lang="en-US" dirty="0"/>
              <a:t>)</a:t>
            </a:r>
          </a:p>
          <a:p>
            <a:pPr algn="just"/>
            <a:endParaRPr lang="en-US" dirty="0"/>
          </a:p>
        </p:txBody>
      </p:sp>
    </p:spTree>
    <p:extLst>
      <p:ext uri="{BB962C8B-B14F-4D97-AF65-F5344CB8AC3E}">
        <p14:creationId xmlns:p14="http://schemas.microsoft.com/office/powerpoint/2010/main" val="31561609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BF674-7F21-46AF-6DD1-FABD55EDF96A}"/>
              </a:ext>
            </a:extLst>
          </p:cNvPr>
          <p:cNvSpPr>
            <a:spLocks noGrp="1"/>
          </p:cNvSpPr>
          <p:nvPr>
            <p:ph type="title"/>
          </p:nvPr>
        </p:nvSpPr>
        <p:spPr/>
        <p:txBody>
          <a:bodyPr/>
          <a:lstStyle/>
          <a:p>
            <a:r>
              <a:rPr lang="en-US" b="1" dirty="0"/>
              <a:t>Parsing and Transformation</a:t>
            </a:r>
          </a:p>
        </p:txBody>
      </p:sp>
      <p:sp>
        <p:nvSpPr>
          <p:cNvPr id="3" name="Content Placeholder 2">
            <a:extLst>
              <a:ext uri="{FF2B5EF4-FFF2-40B4-BE49-F238E27FC236}">
                <a16:creationId xmlns:a16="http://schemas.microsoft.com/office/drawing/2014/main" id="{DF1B45DC-D815-6962-4013-D0624431E633}"/>
              </a:ext>
            </a:extLst>
          </p:cNvPr>
          <p:cNvSpPr>
            <a:spLocks noGrp="1"/>
          </p:cNvSpPr>
          <p:nvPr>
            <p:ph idx="1"/>
          </p:nvPr>
        </p:nvSpPr>
        <p:spPr/>
        <p:txBody>
          <a:bodyPr/>
          <a:lstStyle/>
          <a:p>
            <a:pPr algn="just" fontAlgn="base"/>
            <a:r>
              <a:rPr lang="en-US" b="0" i="0" dirty="0">
                <a:solidFill>
                  <a:srgbClr val="040C28"/>
                </a:solidFill>
                <a:effectLst/>
                <a:latin typeface="Google Sans"/>
              </a:rPr>
              <a:t>Parsing is a process of analyzing data structures and confirming the same with the rules of grammar</a:t>
            </a:r>
            <a:r>
              <a:rPr lang="en-US" b="0" i="0" dirty="0">
                <a:solidFill>
                  <a:srgbClr val="4D5156"/>
                </a:solidFill>
                <a:effectLst/>
                <a:latin typeface="Google Sans"/>
              </a:rPr>
              <a:t>.</a:t>
            </a:r>
            <a:endParaRPr lang="en-US" dirty="0"/>
          </a:p>
        </p:txBody>
      </p:sp>
      <p:pic>
        <p:nvPicPr>
          <p:cNvPr id="7" name="Picture 6" descr="A diagram of a diagram&#10;&#10;Description automatically generated">
            <a:extLst>
              <a:ext uri="{FF2B5EF4-FFF2-40B4-BE49-F238E27FC236}">
                <a16:creationId xmlns:a16="http://schemas.microsoft.com/office/drawing/2014/main" id="{97A26895-4DC9-E961-5298-BBDFB98555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47825" y="2924176"/>
            <a:ext cx="8915400" cy="3686248"/>
          </a:xfrm>
          <a:prstGeom prst="rect">
            <a:avLst/>
          </a:prstGeom>
        </p:spPr>
      </p:pic>
    </p:spTree>
    <p:extLst>
      <p:ext uri="{BB962C8B-B14F-4D97-AF65-F5344CB8AC3E}">
        <p14:creationId xmlns:p14="http://schemas.microsoft.com/office/powerpoint/2010/main" val="41525937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DED77-666E-EAE1-FC9C-7F5533A2E925}"/>
              </a:ext>
            </a:extLst>
          </p:cNvPr>
          <p:cNvSpPr>
            <a:spLocks noGrp="1"/>
          </p:cNvSpPr>
          <p:nvPr>
            <p:ph type="title"/>
          </p:nvPr>
        </p:nvSpPr>
        <p:spPr>
          <a:xfrm>
            <a:off x="838200" y="365126"/>
            <a:ext cx="10515600" cy="539750"/>
          </a:xfrm>
        </p:spPr>
        <p:txBody>
          <a:bodyPr>
            <a:normAutofit fontScale="90000"/>
          </a:bodyPr>
          <a:lstStyle/>
          <a:p>
            <a:r>
              <a:rPr lang="en-US" b="1" dirty="0"/>
              <a:t>Transformation</a:t>
            </a:r>
          </a:p>
        </p:txBody>
      </p:sp>
      <p:sp>
        <p:nvSpPr>
          <p:cNvPr id="3" name="Content Placeholder 2">
            <a:extLst>
              <a:ext uri="{FF2B5EF4-FFF2-40B4-BE49-F238E27FC236}">
                <a16:creationId xmlns:a16="http://schemas.microsoft.com/office/drawing/2014/main" id="{956F057F-6BFD-8239-5473-B1DCC65019B5}"/>
              </a:ext>
            </a:extLst>
          </p:cNvPr>
          <p:cNvSpPr>
            <a:spLocks noGrp="1"/>
          </p:cNvSpPr>
          <p:nvPr>
            <p:ph idx="1"/>
          </p:nvPr>
        </p:nvSpPr>
        <p:spPr>
          <a:xfrm>
            <a:off x="838200" y="1409700"/>
            <a:ext cx="10515600" cy="5276849"/>
          </a:xfrm>
        </p:spPr>
        <p:txBody>
          <a:bodyPr/>
          <a:lstStyle/>
          <a:p>
            <a:pPr algn="just"/>
            <a:r>
              <a:rPr lang="en-US" b="0" i="0" dirty="0">
                <a:solidFill>
                  <a:srgbClr val="4D5156"/>
                </a:solidFill>
                <a:effectLst/>
                <a:latin typeface="Google Sans"/>
              </a:rPr>
              <a:t>The transformation process starts with structuring the data into a single format, so it becomes compatible with the system in which it is copied and the other data available in it.</a:t>
            </a:r>
            <a:endParaRPr lang="en-US" dirty="0"/>
          </a:p>
        </p:txBody>
      </p:sp>
      <p:pic>
        <p:nvPicPr>
          <p:cNvPr id="14338" name="Picture 2" descr="Data Transformation - What Is It, Techniques, Examples, Types">
            <a:extLst>
              <a:ext uri="{FF2B5EF4-FFF2-40B4-BE49-F238E27FC236}">
                <a16:creationId xmlns:a16="http://schemas.microsoft.com/office/drawing/2014/main" id="{7C36B872-D1A8-36D0-030F-61909B71C7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7313" y="3167063"/>
            <a:ext cx="8734425" cy="3609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65388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BF674-7F21-46AF-6DD1-FABD55EDF96A}"/>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DF1B45DC-D815-6962-4013-D0624431E633}"/>
              </a:ext>
            </a:extLst>
          </p:cNvPr>
          <p:cNvSpPr>
            <a:spLocks noGrp="1"/>
          </p:cNvSpPr>
          <p:nvPr>
            <p:ph idx="1"/>
          </p:nvPr>
        </p:nvSpPr>
        <p:spPr/>
        <p:txBody>
          <a:bodyPr/>
          <a:lstStyle/>
          <a:p>
            <a:pPr algn="just" fontAlgn="base"/>
            <a:r>
              <a:rPr lang="en-US" b="1" i="1" dirty="0">
                <a:solidFill>
                  <a:srgbClr val="232629"/>
                </a:solidFill>
                <a:effectLst/>
                <a:latin typeface="inherit"/>
              </a:rPr>
              <a:t>Transformation</a:t>
            </a:r>
            <a:r>
              <a:rPr lang="en-US" b="0" i="0" dirty="0">
                <a:solidFill>
                  <a:srgbClr val="232629"/>
                </a:solidFill>
                <a:effectLst/>
                <a:latin typeface="-apple-system"/>
              </a:rPr>
              <a:t> is a mapping from one form to another.</a:t>
            </a:r>
          </a:p>
          <a:p>
            <a:pPr algn="just" fontAlgn="base">
              <a:buFont typeface="Arial" panose="020B0604020202020204" pitchFamily="34" charset="0"/>
              <a:buChar char="•"/>
            </a:pPr>
            <a:r>
              <a:rPr lang="en-US" b="0" i="0" dirty="0">
                <a:solidFill>
                  <a:srgbClr val="232629"/>
                </a:solidFill>
                <a:effectLst/>
                <a:latin typeface="inherit"/>
              </a:rPr>
              <a:t>An XSLT </a:t>
            </a:r>
            <a:r>
              <a:rPr lang="en-US" b="0" i="1" dirty="0">
                <a:solidFill>
                  <a:srgbClr val="232629"/>
                </a:solidFill>
                <a:effectLst/>
                <a:latin typeface="inherit"/>
              </a:rPr>
              <a:t>transformation</a:t>
            </a:r>
            <a:r>
              <a:rPr lang="en-US" b="0" i="0" dirty="0">
                <a:solidFill>
                  <a:srgbClr val="232629"/>
                </a:solidFill>
                <a:effectLst/>
                <a:latin typeface="inherit"/>
              </a:rPr>
              <a:t> maps from XML to JSON, HTML, (different) XML, etc.</a:t>
            </a:r>
          </a:p>
          <a:p>
            <a:pPr algn="just" fontAlgn="base">
              <a:buFont typeface="Arial" panose="020B0604020202020204" pitchFamily="34" charset="0"/>
              <a:buChar char="•"/>
            </a:pPr>
            <a:endParaRPr lang="en-US" b="0" i="0" dirty="0">
              <a:solidFill>
                <a:srgbClr val="232629"/>
              </a:solidFill>
              <a:effectLst/>
              <a:latin typeface="inherit"/>
            </a:endParaRPr>
          </a:p>
          <a:p>
            <a:pPr algn="just" fontAlgn="base"/>
            <a:r>
              <a:rPr lang="en-US" b="1" i="1" dirty="0">
                <a:solidFill>
                  <a:srgbClr val="232629"/>
                </a:solidFill>
                <a:effectLst/>
                <a:latin typeface="inherit"/>
              </a:rPr>
              <a:t>Parsing</a:t>
            </a:r>
            <a:r>
              <a:rPr lang="en-US" b="0" i="0" dirty="0">
                <a:solidFill>
                  <a:srgbClr val="232629"/>
                </a:solidFill>
                <a:effectLst/>
                <a:latin typeface="-apple-system"/>
              </a:rPr>
              <a:t> is an analysis of a sequential form to identify structural parts.</a:t>
            </a:r>
          </a:p>
          <a:p>
            <a:pPr algn="just" fontAlgn="base">
              <a:buFont typeface="Arial" panose="020B0604020202020204" pitchFamily="34" charset="0"/>
              <a:buChar char="•"/>
            </a:pPr>
            <a:r>
              <a:rPr lang="en-US" b="0" i="0" dirty="0">
                <a:solidFill>
                  <a:srgbClr val="232629"/>
                </a:solidFill>
                <a:effectLst/>
                <a:latin typeface="inherit"/>
              </a:rPr>
              <a:t>An XML </a:t>
            </a:r>
            <a:r>
              <a:rPr lang="en-US" b="0" i="1" dirty="0">
                <a:solidFill>
                  <a:srgbClr val="232629"/>
                </a:solidFill>
                <a:effectLst/>
                <a:latin typeface="inherit"/>
              </a:rPr>
              <a:t>parser</a:t>
            </a:r>
            <a:r>
              <a:rPr lang="en-US" b="0" i="0" dirty="0">
                <a:solidFill>
                  <a:srgbClr val="232629"/>
                </a:solidFill>
                <a:effectLst/>
                <a:latin typeface="inherit"/>
              </a:rPr>
              <a:t> reads XML and identifies its elements, attributes, and other parts.</a:t>
            </a:r>
          </a:p>
          <a:p>
            <a:endParaRPr lang="en-US" dirty="0"/>
          </a:p>
        </p:txBody>
      </p:sp>
    </p:spTree>
    <p:extLst>
      <p:ext uri="{BB962C8B-B14F-4D97-AF65-F5344CB8AC3E}">
        <p14:creationId xmlns:p14="http://schemas.microsoft.com/office/powerpoint/2010/main" val="54652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FA424-9977-78C4-742A-FDAD8FE5791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EA45949-59B6-3050-EE6F-F4D705979F7A}"/>
              </a:ext>
            </a:extLst>
          </p:cNvPr>
          <p:cNvSpPr>
            <a:spLocks noGrp="1"/>
          </p:cNvSpPr>
          <p:nvPr>
            <p:ph idx="1"/>
          </p:nvPr>
        </p:nvSpPr>
        <p:spPr/>
        <p:txBody>
          <a:bodyPr/>
          <a:lstStyle/>
          <a:p>
            <a:endParaRPr lang="en-US"/>
          </a:p>
        </p:txBody>
      </p:sp>
      <p:pic>
        <p:nvPicPr>
          <p:cNvPr id="3074" name="Picture 2" descr="Data Analytics and its Types">
            <a:extLst>
              <a:ext uri="{FF2B5EF4-FFF2-40B4-BE49-F238E27FC236}">
                <a16:creationId xmlns:a16="http://schemas.microsoft.com/office/drawing/2014/main" id="{90EBB5F5-0071-9B75-863E-964A227EDD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65125"/>
            <a:ext cx="11353800" cy="5811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8642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281A4-0889-B5DC-54C3-F1239F9CB590}"/>
              </a:ext>
            </a:extLst>
          </p:cNvPr>
          <p:cNvSpPr>
            <a:spLocks noGrp="1"/>
          </p:cNvSpPr>
          <p:nvPr>
            <p:ph type="title"/>
          </p:nvPr>
        </p:nvSpPr>
        <p:spPr/>
        <p:txBody>
          <a:bodyPr/>
          <a:lstStyle/>
          <a:p>
            <a:r>
              <a:rPr lang="en-US" b="1" i="0" dirty="0">
                <a:solidFill>
                  <a:srgbClr val="273239"/>
                </a:solidFill>
                <a:effectLst/>
                <a:latin typeface="Nunito" pitchFamily="2" charset="0"/>
              </a:rPr>
              <a:t>Predictive Analytics</a:t>
            </a:r>
            <a:br>
              <a:rPr lang="en-US" b="1" i="0" dirty="0">
                <a:solidFill>
                  <a:srgbClr val="273239"/>
                </a:solidFill>
                <a:effectLst/>
                <a:latin typeface="Nunito" pitchFamily="2" charset="0"/>
              </a:rPr>
            </a:br>
            <a:endParaRPr lang="en-US" dirty="0"/>
          </a:p>
        </p:txBody>
      </p:sp>
      <p:sp>
        <p:nvSpPr>
          <p:cNvPr id="3" name="Content Placeholder 2">
            <a:extLst>
              <a:ext uri="{FF2B5EF4-FFF2-40B4-BE49-F238E27FC236}">
                <a16:creationId xmlns:a16="http://schemas.microsoft.com/office/drawing/2014/main" id="{0221E36E-5A8F-1400-F120-DA9D6481ECE2}"/>
              </a:ext>
            </a:extLst>
          </p:cNvPr>
          <p:cNvSpPr>
            <a:spLocks noGrp="1"/>
          </p:cNvSpPr>
          <p:nvPr>
            <p:ph idx="1"/>
          </p:nvPr>
        </p:nvSpPr>
        <p:spPr>
          <a:xfrm>
            <a:off x="838200" y="1333500"/>
            <a:ext cx="10515600" cy="5524500"/>
          </a:xfrm>
        </p:spPr>
        <p:txBody>
          <a:bodyPr/>
          <a:lstStyle/>
          <a:p>
            <a:pPr algn="just"/>
            <a:r>
              <a:rPr lang="en-US" b="0" i="0" dirty="0">
                <a:solidFill>
                  <a:srgbClr val="273239"/>
                </a:solidFill>
                <a:effectLst/>
                <a:latin typeface="Nunito" pitchFamily="2" charset="0"/>
              </a:rPr>
              <a:t>Predictive analytics turn the data into valuable, actionable information. predictive analytics uses data to determine the probable outcome of an event or a likelihood of a situation occurring. Predictive analytics holds a variety of statistical techniques from modeling, </a:t>
            </a:r>
            <a:r>
              <a:rPr lang="en-US" b="0" i="0" u="sng" dirty="0">
                <a:effectLst/>
                <a:latin typeface="Nunito" pitchFamily="2" charset="0"/>
              </a:rPr>
              <a:t>machine learning</a:t>
            </a:r>
            <a:r>
              <a:rPr lang="en-US" b="0" i="0" dirty="0">
                <a:solidFill>
                  <a:srgbClr val="273239"/>
                </a:solidFill>
                <a:effectLst/>
                <a:latin typeface="Nunito" pitchFamily="2" charset="0"/>
              </a:rPr>
              <a:t>, </a:t>
            </a:r>
            <a:r>
              <a:rPr lang="en-US" b="0" i="0" u="sng" dirty="0">
                <a:effectLst/>
                <a:latin typeface="Nunito" pitchFamily="2" charset="0"/>
              </a:rPr>
              <a:t>data mining</a:t>
            </a:r>
            <a:r>
              <a:rPr lang="en-US" b="0" i="0" dirty="0">
                <a:solidFill>
                  <a:srgbClr val="273239"/>
                </a:solidFill>
                <a:effectLst/>
                <a:latin typeface="Nunito" pitchFamily="2" charset="0"/>
              </a:rPr>
              <a:t>, and </a:t>
            </a:r>
            <a:r>
              <a:rPr lang="en-US" b="0" i="0" u="sng" dirty="0">
                <a:effectLst/>
                <a:latin typeface="Nunito" pitchFamily="2" charset="0"/>
              </a:rPr>
              <a:t>game theory</a:t>
            </a:r>
            <a:r>
              <a:rPr lang="en-US" b="0" i="0" dirty="0">
                <a:solidFill>
                  <a:srgbClr val="273239"/>
                </a:solidFill>
                <a:effectLst/>
                <a:latin typeface="Nunito" pitchFamily="2" charset="0"/>
              </a:rPr>
              <a:t> that analyze current and historical facts to make predictions about a future event. Techniques that are used for predictive analytics are-</a:t>
            </a:r>
          </a:p>
          <a:p>
            <a:pPr algn="l" fontAlgn="base">
              <a:buFont typeface="Arial" panose="020B0604020202020204" pitchFamily="34" charset="0"/>
              <a:buChar char="•"/>
            </a:pPr>
            <a:r>
              <a:rPr lang="en-US" b="0" i="0" u="sng" dirty="0">
                <a:solidFill>
                  <a:srgbClr val="273239"/>
                </a:solidFill>
                <a:effectLst/>
                <a:latin typeface="Nunito" pitchFamily="2" charset="0"/>
              </a:rPr>
              <a:t>Linear Regression</a:t>
            </a:r>
            <a:endParaRPr lang="en-US" b="0" i="0" dirty="0">
              <a:solidFill>
                <a:srgbClr val="273239"/>
              </a:solidFill>
              <a:effectLst/>
              <a:latin typeface="Nunito" pitchFamily="2" charset="0"/>
            </a:endParaRPr>
          </a:p>
          <a:p>
            <a:pPr algn="l" fontAlgn="base">
              <a:buFont typeface="Arial" panose="020B0604020202020204" pitchFamily="34" charset="0"/>
              <a:buChar char="•"/>
            </a:pPr>
            <a:r>
              <a:rPr lang="en-US" b="0" i="0" u="sng" dirty="0">
                <a:solidFill>
                  <a:srgbClr val="273239"/>
                </a:solidFill>
                <a:effectLst/>
                <a:latin typeface="Nunito" pitchFamily="2" charset="0"/>
              </a:rPr>
              <a:t>Time Series Analysis and Forecasting</a:t>
            </a:r>
            <a:endParaRPr lang="en-US" b="0" i="0" dirty="0">
              <a:solidFill>
                <a:srgbClr val="273239"/>
              </a:solidFill>
              <a:effectLst/>
              <a:latin typeface="Nunito" pitchFamily="2" charset="0"/>
            </a:endParaRPr>
          </a:p>
          <a:p>
            <a:pPr algn="l" fontAlgn="base">
              <a:buFont typeface="Arial" panose="020B0604020202020204" pitchFamily="34" charset="0"/>
              <a:buChar char="•"/>
            </a:pPr>
            <a:r>
              <a:rPr lang="en-US" b="0" i="0" u="sng" dirty="0">
                <a:solidFill>
                  <a:srgbClr val="273239"/>
                </a:solidFill>
                <a:effectLst/>
                <a:latin typeface="Nunito" pitchFamily="2" charset="0"/>
              </a:rPr>
              <a:t>Data Mining</a:t>
            </a:r>
            <a:endParaRPr lang="en-US" b="0" i="0" dirty="0">
              <a:solidFill>
                <a:srgbClr val="273239"/>
              </a:solidFill>
              <a:effectLst/>
              <a:latin typeface="Nunito" pitchFamily="2" charset="0"/>
            </a:endParaRPr>
          </a:p>
          <a:p>
            <a:pPr algn="just"/>
            <a:endParaRPr lang="en-US" dirty="0"/>
          </a:p>
        </p:txBody>
      </p:sp>
    </p:spTree>
    <p:extLst>
      <p:ext uri="{BB962C8B-B14F-4D97-AF65-F5344CB8AC3E}">
        <p14:creationId xmlns:p14="http://schemas.microsoft.com/office/powerpoint/2010/main" val="2455737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86BA3-1F63-85E8-E35A-C997451781E6}"/>
              </a:ext>
            </a:extLst>
          </p:cNvPr>
          <p:cNvSpPr>
            <a:spLocks noGrp="1"/>
          </p:cNvSpPr>
          <p:nvPr>
            <p:ph type="title"/>
          </p:nvPr>
        </p:nvSpPr>
        <p:spPr/>
        <p:txBody>
          <a:bodyPr/>
          <a:lstStyle/>
          <a:p>
            <a:r>
              <a:rPr lang="en-US" b="1" i="0" dirty="0">
                <a:solidFill>
                  <a:srgbClr val="273239"/>
                </a:solidFill>
                <a:effectLst/>
                <a:latin typeface="Nunito" pitchFamily="2" charset="0"/>
              </a:rPr>
              <a:t>Descriptive Analytics</a:t>
            </a:r>
            <a:br>
              <a:rPr lang="en-US" b="1" i="0" dirty="0">
                <a:solidFill>
                  <a:srgbClr val="273239"/>
                </a:solidFill>
                <a:effectLst/>
                <a:latin typeface="Nunito" pitchFamily="2" charset="0"/>
              </a:rPr>
            </a:br>
            <a:endParaRPr lang="en-US" dirty="0"/>
          </a:p>
        </p:txBody>
      </p:sp>
      <p:sp>
        <p:nvSpPr>
          <p:cNvPr id="3" name="Content Placeholder 2">
            <a:extLst>
              <a:ext uri="{FF2B5EF4-FFF2-40B4-BE49-F238E27FC236}">
                <a16:creationId xmlns:a16="http://schemas.microsoft.com/office/drawing/2014/main" id="{AA404F7E-79F5-8873-83B7-2D28B52F6C66}"/>
              </a:ext>
            </a:extLst>
          </p:cNvPr>
          <p:cNvSpPr>
            <a:spLocks noGrp="1"/>
          </p:cNvSpPr>
          <p:nvPr>
            <p:ph idx="1"/>
          </p:nvPr>
        </p:nvSpPr>
        <p:spPr>
          <a:xfrm>
            <a:off x="838200" y="1209674"/>
            <a:ext cx="10515600" cy="5648325"/>
          </a:xfrm>
        </p:spPr>
        <p:txBody>
          <a:bodyPr>
            <a:normAutofit/>
          </a:bodyPr>
          <a:lstStyle/>
          <a:p>
            <a:pPr algn="just" fontAlgn="base"/>
            <a:r>
              <a:rPr lang="en-US" b="0" i="0" dirty="0">
                <a:solidFill>
                  <a:srgbClr val="273239"/>
                </a:solidFill>
                <a:effectLst/>
                <a:latin typeface="Nunito" pitchFamily="2" charset="0"/>
              </a:rPr>
              <a:t>Descriptive analytics looks at data and analyze past event for insight as to how to approach future events. It looks at past performance and understands the performance by mining historical data to understand the cause of success or failure in the past. Almost all management reporting such as sales, marketing, operations, and finance uses this type of analysis. </a:t>
            </a:r>
          </a:p>
          <a:p>
            <a:pPr algn="just" fontAlgn="base"/>
            <a:r>
              <a:rPr lang="en-US" b="0" i="0" dirty="0">
                <a:solidFill>
                  <a:srgbClr val="273239"/>
                </a:solidFill>
                <a:effectLst/>
                <a:latin typeface="Nunito" pitchFamily="2" charset="0"/>
              </a:rPr>
              <a:t>The descriptive model quantifies relationships in data in a way that is often used to classify customers or prospects into groups. Unlike a predictive model that focuses on predicting the behavior of a single customer, Descriptive analytics identifies many different relationships between customer and product. </a:t>
            </a:r>
          </a:p>
          <a:p>
            <a:endParaRPr lang="en-US" dirty="0"/>
          </a:p>
        </p:txBody>
      </p:sp>
    </p:spTree>
    <p:extLst>
      <p:ext uri="{BB962C8B-B14F-4D97-AF65-F5344CB8AC3E}">
        <p14:creationId xmlns:p14="http://schemas.microsoft.com/office/powerpoint/2010/main" val="1481733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DB165-3C84-D70D-77B3-D244211E5B11}"/>
              </a:ext>
            </a:extLst>
          </p:cNvPr>
          <p:cNvSpPr>
            <a:spLocks noGrp="1"/>
          </p:cNvSpPr>
          <p:nvPr>
            <p:ph type="title"/>
          </p:nvPr>
        </p:nvSpPr>
        <p:spPr/>
        <p:txBody>
          <a:bodyPr/>
          <a:lstStyle/>
          <a:p>
            <a:r>
              <a:rPr lang="en-US" b="1" dirty="0"/>
              <a:t>Examples</a:t>
            </a:r>
          </a:p>
        </p:txBody>
      </p:sp>
      <p:sp>
        <p:nvSpPr>
          <p:cNvPr id="3" name="Content Placeholder 2">
            <a:extLst>
              <a:ext uri="{FF2B5EF4-FFF2-40B4-BE49-F238E27FC236}">
                <a16:creationId xmlns:a16="http://schemas.microsoft.com/office/drawing/2014/main" id="{2CAFA47F-45E8-2EF7-EDDD-AF355A7CA8C2}"/>
              </a:ext>
            </a:extLst>
          </p:cNvPr>
          <p:cNvSpPr>
            <a:spLocks noGrp="1"/>
          </p:cNvSpPr>
          <p:nvPr>
            <p:ph idx="1"/>
          </p:nvPr>
        </p:nvSpPr>
        <p:spPr>
          <a:xfrm>
            <a:off x="838200" y="1825625"/>
            <a:ext cx="10515600" cy="4946650"/>
          </a:xfrm>
        </p:spPr>
        <p:txBody>
          <a:bodyPr/>
          <a:lstStyle/>
          <a:p>
            <a:r>
              <a:rPr lang="en-US" i="0" dirty="0">
                <a:solidFill>
                  <a:srgbClr val="273239"/>
                </a:solidFill>
                <a:effectLst/>
                <a:latin typeface="Nunito" pitchFamily="2" charset="0"/>
              </a:rPr>
              <a:t>Descriptive analytics are company reports that provide historic reviews like: </a:t>
            </a:r>
          </a:p>
          <a:p>
            <a:pPr algn="l" fontAlgn="base">
              <a:buFont typeface="Arial" panose="020B0604020202020204" pitchFamily="34" charset="0"/>
              <a:buChar char="•"/>
            </a:pPr>
            <a:r>
              <a:rPr lang="en-US" b="0" i="0" dirty="0">
                <a:solidFill>
                  <a:srgbClr val="273239"/>
                </a:solidFill>
                <a:effectLst/>
                <a:latin typeface="Nunito" pitchFamily="2" charset="0"/>
              </a:rPr>
              <a:t>Data Queries</a:t>
            </a:r>
          </a:p>
          <a:p>
            <a:pPr algn="l" fontAlgn="base">
              <a:buFont typeface="Arial" panose="020B0604020202020204" pitchFamily="34" charset="0"/>
              <a:buChar char="•"/>
            </a:pPr>
            <a:r>
              <a:rPr lang="en-US" b="0" i="0" dirty="0">
                <a:solidFill>
                  <a:srgbClr val="273239"/>
                </a:solidFill>
                <a:effectLst/>
                <a:latin typeface="Nunito" pitchFamily="2" charset="0"/>
              </a:rPr>
              <a:t>Reports</a:t>
            </a:r>
          </a:p>
          <a:p>
            <a:pPr algn="l" fontAlgn="base">
              <a:buFont typeface="Arial" panose="020B0604020202020204" pitchFamily="34" charset="0"/>
              <a:buChar char="•"/>
            </a:pPr>
            <a:r>
              <a:rPr lang="en-US" b="0" i="0" dirty="0">
                <a:solidFill>
                  <a:srgbClr val="273239"/>
                </a:solidFill>
                <a:effectLst/>
                <a:latin typeface="Nunito" pitchFamily="2" charset="0"/>
              </a:rPr>
              <a:t>Descriptive Statistics</a:t>
            </a:r>
          </a:p>
          <a:p>
            <a:pPr algn="l" fontAlgn="base">
              <a:buFont typeface="Arial" panose="020B0604020202020204" pitchFamily="34" charset="0"/>
              <a:buChar char="•"/>
            </a:pPr>
            <a:r>
              <a:rPr lang="en-US" b="0" i="0" dirty="0">
                <a:solidFill>
                  <a:srgbClr val="273239"/>
                </a:solidFill>
                <a:effectLst/>
                <a:latin typeface="Nunito" pitchFamily="2" charset="0"/>
              </a:rPr>
              <a:t>Data dashboard</a:t>
            </a:r>
          </a:p>
          <a:p>
            <a:endParaRPr lang="en-US" dirty="0"/>
          </a:p>
        </p:txBody>
      </p:sp>
    </p:spTree>
    <p:extLst>
      <p:ext uri="{BB962C8B-B14F-4D97-AF65-F5344CB8AC3E}">
        <p14:creationId xmlns:p14="http://schemas.microsoft.com/office/powerpoint/2010/main" val="1480241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ED95C-85B6-6CAF-B26C-1843F04D5C8B}"/>
              </a:ext>
            </a:extLst>
          </p:cNvPr>
          <p:cNvSpPr>
            <a:spLocks noGrp="1"/>
          </p:cNvSpPr>
          <p:nvPr>
            <p:ph type="title"/>
          </p:nvPr>
        </p:nvSpPr>
        <p:spPr/>
        <p:txBody>
          <a:bodyPr/>
          <a:lstStyle/>
          <a:p>
            <a:r>
              <a:rPr lang="en-US" b="1" i="0" dirty="0">
                <a:solidFill>
                  <a:srgbClr val="273239"/>
                </a:solidFill>
                <a:effectLst/>
                <a:latin typeface="Nunito" pitchFamily="2" charset="0"/>
              </a:rPr>
              <a:t>Prescriptive Analytics</a:t>
            </a:r>
            <a:br>
              <a:rPr lang="en-US" b="1" i="0" dirty="0">
                <a:solidFill>
                  <a:srgbClr val="273239"/>
                </a:solidFill>
                <a:effectLst/>
                <a:latin typeface="Nunito" pitchFamily="2" charset="0"/>
              </a:rPr>
            </a:br>
            <a:endParaRPr lang="en-US" dirty="0"/>
          </a:p>
        </p:txBody>
      </p:sp>
      <p:sp>
        <p:nvSpPr>
          <p:cNvPr id="3" name="Content Placeholder 2">
            <a:extLst>
              <a:ext uri="{FF2B5EF4-FFF2-40B4-BE49-F238E27FC236}">
                <a16:creationId xmlns:a16="http://schemas.microsoft.com/office/drawing/2014/main" id="{7673F176-27D0-EB1F-7829-C85003A9B18B}"/>
              </a:ext>
            </a:extLst>
          </p:cNvPr>
          <p:cNvSpPr>
            <a:spLocks noGrp="1"/>
          </p:cNvSpPr>
          <p:nvPr>
            <p:ph idx="1"/>
          </p:nvPr>
        </p:nvSpPr>
        <p:spPr>
          <a:xfrm>
            <a:off x="838200" y="1825625"/>
            <a:ext cx="10515600" cy="4794250"/>
          </a:xfrm>
        </p:spPr>
        <p:txBody>
          <a:bodyPr/>
          <a:lstStyle/>
          <a:p>
            <a:pPr algn="just"/>
            <a:r>
              <a:rPr lang="en-US" b="0" i="0" dirty="0">
                <a:solidFill>
                  <a:srgbClr val="273239"/>
                </a:solidFill>
                <a:effectLst/>
                <a:latin typeface="Nunito" pitchFamily="2" charset="0"/>
              </a:rPr>
              <a:t>Prescriptive Analytics automatically synthesize big data, mathematical science, business rule, and machine learning to make a prediction and then suggests a decision option to take advantage of the prediction. </a:t>
            </a:r>
          </a:p>
          <a:p>
            <a:pPr algn="just"/>
            <a:r>
              <a:rPr lang="en-US" b="0" i="0" dirty="0">
                <a:solidFill>
                  <a:srgbClr val="273239"/>
                </a:solidFill>
                <a:effectLst/>
                <a:latin typeface="Nunito" pitchFamily="2" charset="0"/>
              </a:rPr>
              <a:t>Prescriptive Analytics not only anticipates what will happen and when to happen but also why it will happen. Further, Prescriptive Analytics can suggest decision options on how to take advantage of a future opportunity or mitigate a future risk and illustrate the implication of each decision option. </a:t>
            </a:r>
            <a:endParaRPr lang="en-US" dirty="0"/>
          </a:p>
        </p:txBody>
      </p:sp>
    </p:spTree>
    <p:extLst>
      <p:ext uri="{BB962C8B-B14F-4D97-AF65-F5344CB8AC3E}">
        <p14:creationId xmlns:p14="http://schemas.microsoft.com/office/powerpoint/2010/main" val="33923820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2279</TotalTime>
  <Words>2608</Words>
  <Application>Microsoft Office PowerPoint</Application>
  <PresentationFormat>Widescreen</PresentationFormat>
  <Paragraphs>173</Paragraphs>
  <Slides>48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48</vt:i4>
      </vt:variant>
    </vt:vector>
  </HeadingPairs>
  <TitlesOfParts>
    <vt:vector size="58" baseType="lpstr">
      <vt:lpstr>-apple-system</vt:lpstr>
      <vt:lpstr>Arial</vt:lpstr>
      <vt:lpstr>Calibri</vt:lpstr>
      <vt:lpstr>Calibri Light</vt:lpstr>
      <vt:lpstr>Google Sans</vt:lpstr>
      <vt:lpstr>Helvetica</vt:lpstr>
      <vt:lpstr>inherit</vt:lpstr>
      <vt:lpstr>Nunito</vt:lpstr>
      <vt:lpstr>Source Sans 3</vt:lpstr>
      <vt:lpstr>Office Theme</vt:lpstr>
      <vt:lpstr>Data Analytics</vt:lpstr>
      <vt:lpstr>What is Data Analytics</vt:lpstr>
      <vt:lpstr> Use of Data Analytics </vt:lpstr>
      <vt:lpstr> Types of Data Analytics </vt:lpstr>
      <vt:lpstr>PowerPoint Presentation</vt:lpstr>
      <vt:lpstr>Predictive Analytics </vt:lpstr>
      <vt:lpstr>Descriptive Analytics </vt:lpstr>
      <vt:lpstr>Examples</vt:lpstr>
      <vt:lpstr>Prescriptive Analytics </vt:lpstr>
      <vt:lpstr>Examples</vt:lpstr>
      <vt:lpstr>Diagnostic Analytics </vt:lpstr>
      <vt:lpstr>Example</vt:lpstr>
      <vt:lpstr>Future Scope of Data Analytics </vt:lpstr>
      <vt:lpstr>Data Gathering and Preparation</vt:lpstr>
      <vt:lpstr>What is Data Collection</vt:lpstr>
      <vt:lpstr> Important Terms related to Data Collection </vt:lpstr>
      <vt:lpstr>Example</vt:lpstr>
      <vt:lpstr>Cont..</vt:lpstr>
      <vt:lpstr>Methods for Primary Data Collection</vt:lpstr>
      <vt:lpstr>Cont..</vt:lpstr>
      <vt:lpstr>Methods of Collecting Secondary Data </vt:lpstr>
      <vt:lpstr>Cont.  </vt:lpstr>
      <vt:lpstr>Unpublished Sources </vt:lpstr>
      <vt:lpstr>Data Preprocessing</vt:lpstr>
      <vt:lpstr>Steps Involve in Data Preprocessing</vt:lpstr>
      <vt:lpstr>1. Data Cleaning</vt:lpstr>
      <vt:lpstr>(a). Missing Data</vt:lpstr>
      <vt:lpstr>Way of Handle Missing Data</vt:lpstr>
      <vt:lpstr>(b). Noisy Data</vt:lpstr>
      <vt:lpstr>Way of Handle Noise Data</vt:lpstr>
      <vt:lpstr>2. Regression</vt:lpstr>
      <vt:lpstr>3. Clustering </vt:lpstr>
      <vt:lpstr>2. Data Transformation</vt:lpstr>
      <vt:lpstr>2. Data Transformation</vt:lpstr>
      <vt:lpstr>Cont..</vt:lpstr>
      <vt:lpstr>3. Data Reduction</vt:lpstr>
      <vt:lpstr>What is a Data Format?  </vt:lpstr>
      <vt:lpstr>Why is Data Format Important? </vt:lpstr>
      <vt:lpstr>Commonly used file formats in Data Science </vt:lpstr>
      <vt:lpstr>CSV</vt:lpstr>
      <vt:lpstr>XLSX</vt:lpstr>
      <vt:lpstr>ZIP</vt:lpstr>
      <vt:lpstr>TXT</vt:lpstr>
      <vt:lpstr>JSON</vt:lpstr>
      <vt:lpstr>PDF </vt:lpstr>
      <vt:lpstr>Parsing and Transformation</vt:lpstr>
      <vt:lpstr>Transformation</vt:lpstr>
      <vt:lpstr>Example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Analytics</dc:title>
  <dc:creator>Dr. Dinesh Sharma [MU - Jaipur]</dc:creator>
  <cp:lastModifiedBy>Dr. Dinesh Sharma [MU - Jaipur]</cp:lastModifiedBy>
  <cp:revision>18</cp:revision>
  <dcterms:created xsi:type="dcterms:W3CDTF">2023-09-04T03:54:57Z</dcterms:created>
  <dcterms:modified xsi:type="dcterms:W3CDTF">2023-09-05T17:54:38Z</dcterms:modified>
</cp:coreProperties>
</file>